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  <p:sldMasterId id="2147483656" r:id="rId2"/>
  </p:sldMasterIdLst>
  <p:notesMasterIdLst>
    <p:notesMasterId r:id="rId49"/>
  </p:notesMasterIdLst>
  <p:sldIdLst>
    <p:sldId id="308" r:id="rId3"/>
    <p:sldId id="261" r:id="rId4"/>
    <p:sldId id="269" r:id="rId5"/>
    <p:sldId id="309" r:id="rId6"/>
    <p:sldId id="318" r:id="rId7"/>
    <p:sldId id="272" r:id="rId8"/>
    <p:sldId id="273" r:id="rId9"/>
    <p:sldId id="319" r:id="rId10"/>
    <p:sldId id="278" r:id="rId11"/>
    <p:sldId id="320" r:id="rId12"/>
    <p:sldId id="323" r:id="rId13"/>
    <p:sldId id="324" r:id="rId14"/>
    <p:sldId id="325" r:id="rId15"/>
    <p:sldId id="326" r:id="rId16"/>
    <p:sldId id="327" r:id="rId17"/>
    <p:sldId id="328" r:id="rId18"/>
    <p:sldId id="297" r:id="rId19"/>
    <p:sldId id="307" r:id="rId20"/>
    <p:sldId id="304" r:id="rId21"/>
    <p:sldId id="306" r:id="rId22"/>
    <p:sldId id="266" r:id="rId23"/>
    <p:sldId id="298" r:id="rId24"/>
    <p:sldId id="257" r:id="rId25"/>
    <p:sldId id="259" r:id="rId26"/>
    <p:sldId id="260" r:id="rId27"/>
    <p:sldId id="263" r:id="rId28"/>
    <p:sldId id="267" r:id="rId29"/>
    <p:sldId id="270" r:id="rId30"/>
    <p:sldId id="299" r:id="rId31"/>
    <p:sldId id="300" r:id="rId32"/>
    <p:sldId id="301" r:id="rId33"/>
    <p:sldId id="302" r:id="rId34"/>
    <p:sldId id="271" r:id="rId35"/>
    <p:sldId id="275" r:id="rId36"/>
    <p:sldId id="276" r:id="rId37"/>
    <p:sldId id="279" r:id="rId38"/>
    <p:sldId id="280" r:id="rId39"/>
    <p:sldId id="282" r:id="rId40"/>
    <p:sldId id="283" r:id="rId41"/>
    <p:sldId id="284" r:id="rId42"/>
    <p:sldId id="303" r:id="rId43"/>
    <p:sldId id="287" r:id="rId44"/>
    <p:sldId id="288" r:id="rId45"/>
    <p:sldId id="289" r:id="rId46"/>
    <p:sldId id="293" r:id="rId47"/>
    <p:sldId id="294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E32"/>
    <a:srgbClr val="007CB2"/>
    <a:srgbClr val="001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3" autoAdjust="0"/>
    <p:restoredTop sz="94630" autoAdjust="0"/>
  </p:normalViewPr>
  <p:slideViewPr>
    <p:cSldViewPr>
      <p:cViewPr varScale="1">
        <p:scale>
          <a:sx n="108" d="100"/>
          <a:sy n="108" d="100"/>
        </p:scale>
        <p:origin x="1752" y="96"/>
      </p:cViewPr>
      <p:guideLst>
        <p:guide orient="horz" pos="22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AB96351D-FBA3-4ADF-AB95-45A17402CF5A}"/>
    <pc:docChg chg="custSel addSld delSld modSld sldOrd">
      <pc:chgData name="Prof. Zhao Zheng (SSE)" userId="384c924e-b8eb-47c3-89f7-554e6c281d9d" providerId="ADAL" clId="{AB96351D-FBA3-4ADF-AB95-45A17402CF5A}" dt="2022-11-25T12:29:47.685" v="116" actId="14100"/>
      <pc:docMkLst>
        <pc:docMk/>
      </pc:docMkLst>
      <pc:sldChg chg="add ord">
        <pc:chgData name="Prof. Zhao Zheng (SSE)" userId="384c924e-b8eb-47c3-89f7-554e6c281d9d" providerId="ADAL" clId="{AB96351D-FBA3-4ADF-AB95-45A17402CF5A}" dt="2022-11-22T15:43:12.649" v="94"/>
        <pc:sldMkLst>
          <pc:docMk/>
          <pc:sldMk cId="0" sldId="261"/>
        </pc:sldMkLst>
      </pc:sldChg>
      <pc:sldChg chg="add">
        <pc:chgData name="Prof. Zhao Zheng (SSE)" userId="384c924e-b8eb-47c3-89f7-554e6c281d9d" providerId="ADAL" clId="{AB96351D-FBA3-4ADF-AB95-45A17402CF5A}" dt="2022-11-22T15:44:31.486" v="97"/>
        <pc:sldMkLst>
          <pc:docMk/>
          <pc:sldMk cId="0" sldId="269"/>
        </pc:sldMkLst>
      </pc:sldChg>
      <pc:sldChg chg="add">
        <pc:chgData name="Prof. Zhao Zheng (SSE)" userId="384c924e-b8eb-47c3-89f7-554e6c281d9d" providerId="ADAL" clId="{AB96351D-FBA3-4ADF-AB95-45A17402CF5A}" dt="2022-11-22T15:44:31.486" v="97"/>
        <pc:sldMkLst>
          <pc:docMk/>
          <pc:sldMk cId="0" sldId="272"/>
        </pc:sldMkLst>
      </pc:sldChg>
      <pc:sldChg chg="add del">
        <pc:chgData name="Prof. Zhao Zheng (SSE)" userId="384c924e-b8eb-47c3-89f7-554e6c281d9d" providerId="ADAL" clId="{AB96351D-FBA3-4ADF-AB95-45A17402CF5A}" dt="2022-11-22T15:45:16.023" v="100"/>
        <pc:sldMkLst>
          <pc:docMk/>
          <pc:sldMk cId="0" sldId="273"/>
        </pc:sldMkLst>
      </pc:sldChg>
      <pc:sldChg chg="add">
        <pc:chgData name="Prof. Zhao Zheng (SSE)" userId="384c924e-b8eb-47c3-89f7-554e6c281d9d" providerId="ADAL" clId="{AB96351D-FBA3-4ADF-AB95-45A17402CF5A}" dt="2022-11-22T15:45:39.425" v="101"/>
        <pc:sldMkLst>
          <pc:docMk/>
          <pc:sldMk cId="0" sldId="278"/>
        </pc:sldMkLst>
      </pc:sldChg>
      <pc:sldChg chg="addSp delSp modSp delAnim">
        <pc:chgData name="Prof. Zhao Zheng (SSE)" userId="384c924e-b8eb-47c3-89f7-554e6c281d9d" providerId="ADAL" clId="{AB96351D-FBA3-4ADF-AB95-45A17402CF5A}" dt="2022-11-22T08:59:01.766" v="91" actId="1076"/>
        <pc:sldMkLst>
          <pc:docMk/>
          <pc:sldMk cId="1466733675" sldId="304"/>
        </pc:sldMkLst>
        <pc:spChg chg="del mod">
          <ac:chgData name="Prof. Zhao Zheng (SSE)" userId="384c924e-b8eb-47c3-89f7-554e6c281d9d" providerId="ADAL" clId="{AB96351D-FBA3-4ADF-AB95-45A17402CF5A}" dt="2022-11-22T08:52:37.117" v="15"/>
          <ac:spMkLst>
            <pc:docMk/>
            <pc:sldMk cId="1466733675" sldId="304"/>
            <ac:spMk id="9" creationId="{E340A16E-BA41-4D80-A8A4-86494E2E5F78}"/>
          </ac:spMkLst>
        </pc:spChg>
        <pc:spChg chg="mod">
          <ac:chgData name="Prof. Zhao Zheng (SSE)" userId="384c924e-b8eb-47c3-89f7-554e6c281d9d" providerId="ADAL" clId="{AB96351D-FBA3-4ADF-AB95-45A17402CF5A}" dt="2022-11-22T08:57:58.132" v="62" actId="255"/>
          <ac:spMkLst>
            <pc:docMk/>
            <pc:sldMk cId="1466733675" sldId="304"/>
            <ac:spMk id="11" creationId="{DA105547-6479-4AE3-B966-D4751967C6E6}"/>
          </ac:spMkLst>
        </pc:spChg>
        <pc:spChg chg="add mod">
          <ac:chgData name="Prof. Zhao Zheng (SSE)" userId="384c924e-b8eb-47c3-89f7-554e6c281d9d" providerId="ADAL" clId="{AB96351D-FBA3-4ADF-AB95-45A17402CF5A}" dt="2022-11-22T08:52:47.538" v="21" actId="1076"/>
          <ac:spMkLst>
            <pc:docMk/>
            <pc:sldMk cId="1466733675" sldId="304"/>
            <ac:spMk id="12" creationId="{2051D548-AF84-4D75-9271-8BA6BDE25533}"/>
          </ac:spMkLst>
        </pc:spChg>
        <pc:spChg chg="del">
          <ac:chgData name="Prof. Zhao Zheng (SSE)" userId="384c924e-b8eb-47c3-89f7-554e6c281d9d" providerId="ADAL" clId="{AB96351D-FBA3-4ADF-AB95-45A17402CF5A}" dt="2022-11-22T06:09:42.120" v="0" actId="478"/>
          <ac:spMkLst>
            <pc:docMk/>
            <pc:sldMk cId="1466733675" sldId="304"/>
            <ac:spMk id="13" creationId="{52E063F4-559C-4C7C-8141-D91F9456D04A}"/>
          </ac:spMkLst>
        </pc:spChg>
        <pc:spChg chg="add mod">
          <ac:chgData name="Prof. Zhao Zheng (SSE)" userId="384c924e-b8eb-47c3-89f7-554e6c281d9d" providerId="ADAL" clId="{AB96351D-FBA3-4ADF-AB95-45A17402CF5A}" dt="2022-11-22T08:58:07.272" v="64" actId="255"/>
          <ac:spMkLst>
            <pc:docMk/>
            <pc:sldMk cId="1466733675" sldId="304"/>
            <ac:spMk id="16" creationId="{F2942381-8A5F-4DCE-AF35-8AB1AF2F2C64}"/>
          </ac:spMkLst>
        </pc:spChg>
        <pc:spChg chg="add mod">
          <ac:chgData name="Prof. Zhao Zheng (SSE)" userId="384c924e-b8eb-47c3-89f7-554e6c281d9d" providerId="ADAL" clId="{AB96351D-FBA3-4ADF-AB95-45A17402CF5A}" dt="2022-11-22T08:57:43.388" v="54" actId="1076"/>
          <ac:spMkLst>
            <pc:docMk/>
            <pc:sldMk cId="1466733675" sldId="304"/>
            <ac:spMk id="17" creationId="{DC78B58E-870F-405F-A403-DD8E6C9B1722}"/>
          </ac:spMkLst>
        </pc:spChg>
        <pc:spChg chg="add mod">
          <ac:chgData name="Prof. Zhao Zheng (SSE)" userId="384c924e-b8eb-47c3-89f7-554e6c281d9d" providerId="ADAL" clId="{AB96351D-FBA3-4ADF-AB95-45A17402CF5A}" dt="2022-11-22T08:58:36.313" v="85" actId="122"/>
          <ac:spMkLst>
            <pc:docMk/>
            <pc:sldMk cId="1466733675" sldId="304"/>
            <ac:spMk id="18" creationId="{FD9FD27F-104D-4CEF-AF9B-FF37368F8C51}"/>
          </ac:spMkLst>
        </pc:spChg>
        <pc:spChg chg="add mod">
          <ac:chgData name="Prof. Zhao Zheng (SSE)" userId="384c924e-b8eb-47c3-89f7-554e6c281d9d" providerId="ADAL" clId="{AB96351D-FBA3-4ADF-AB95-45A17402CF5A}" dt="2022-11-22T08:59:01.766" v="91" actId="1076"/>
          <ac:spMkLst>
            <pc:docMk/>
            <pc:sldMk cId="1466733675" sldId="304"/>
            <ac:spMk id="20" creationId="{7CE468CA-9FE9-448D-B3C0-A54B4073AE6E}"/>
          </ac:spMkLst>
        </pc:spChg>
        <pc:grpChg chg="add mod">
          <ac:chgData name="Prof. Zhao Zheng (SSE)" userId="384c924e-b8eb-47c3-89f7-554e6c281d9d" providerId="ADAL" clId="{AB96351D-FBA3-4ADF-AB95-45A17402CF5A}" dt="2022-11-22T08:58:46.711" v="87" actId="1076"/>
          <ac:grpSpMkLst>
            <pc:docMk/>
            <pc:sldMk cId="1466733675" sldId="304"/>
            <ac:grpSpMk id="2" creationId="{79328E2D-3666-4504-90FE-8A1FC64A8FC4}"/>
          </ac:grpSpMkLst>
        </pc:grpChg>
        <pc:grpChg chg="add mod">
          <ac:chgData name="Prof. Zhao Zheng (SSE)" userId="384c924e-b8eb-47c3-89f7-554e6c281d9d" providerId="ADAL" clId="{AB96351D-FBA3-4ADF-AB95-45A17402CF5A}" dt="2022-11-22T08:58:44.112" v="86" actId="1076"/>
          <ac:grpSpMkLst>
            <pc:docMk/>
            <pc:sldMk cId="1466733675" sldId="304"/>
            <ac:grpSpMk id="3" creationId="{21183642-F3C6-42BD-96AA-CB3F4092F83B}"/>
          </ac:grpSpMkLst>
        </pc:grpChg>
        <pc:picChg chg="mod">
          <ac:chgData name="Prof. Zhao Zheng (SSE)" userId="384c924e-b8eb-47c3-89f7-554e6c281d9d" providerId="ADAL" clId="{AB96351D-FBA3-4ADF-AB95-45A17402CF5A}" dt="2022-11-22T08:52:43.601" v="19" actId="1076"/>
          <ac:picMkLst>
            <pc:docMk/>
            <pc:sldMk cId="1466733675" sldId="304"/>
            <ac:picMk id="10" creationId="{A9B2CCA5-022A-4277-9827-7143622F5D44}"/>
          </ac:picMkLst>
        </pc:picChg>
        <pc:picChg chg="del">
          <ac:chgData name="Prof. Zhao Zheng (SSE)" userId="384c924e-b8eb-47c3-89f7-554e6c281d9d" providerId="ADAL" clId="{AB96351D-FBA3-4ADF-AB95-45A17402CF5A}" dt="2022-11-22T06:09:42.924" v="1" actId="478"/>
          <ac:picMkLst>
            <pc:docMk/>
            <pc:sldMk cId="1466733675" sldId="304"/>
            <ac:picMk id="14" creationId="{45BF52EF-05A8-4547-8BD9-774CF43A8FEB}"/>
          </ac:picMkLst>
        </pc:picChg>
        <pc:picChg chg="add mod">
          <ac:chgData name="Prof. Zhao Zheng (SSE)" userId="384c924e-b8eb-47c3-89f7-554e6c281d9d" providerId="ADAL" clId="{AB96351D-FBA3-4ADF-AB95-45A17402CF5A}" dt="2022-11-22T08:56:35.305" v="26" actId="164"/>
          <ac:picMkLst>
            <pc:docMk/>
            <pc:sldMk cId="1466733675" sldId="304"/>
            <ac:picMk id="15" creationId="{3A5EE80F-7DC5-47AD-9CFA-AEF6FF1637E1}"/>
          </ac:picMkLst>
        </pc:picChg>
        <pc:picChg chg="add mod">
          <ac:chgData name="Prof. Zhao Zheng (SSE)" userId="384c924e-b8eb-47c3-89f7-554e6c281d9d" providerId="ADAL" clId="{AB96351D-FBA3-4ADF-AB95-45A17402CF5A}" dt="2022-11-22T08:58:23.183" v="67" actId="164"/>
          <ac:picMkLst>
            <pc:docMk/>
            <pc:sldMk cId="1466733675" sldId="304"/>
            <ac:picMk id="19" creationId="{8EE458C3-76D9-481B-AB3B-85630730C7C1}"/>
          </ac:picMkLst>
        </pc:picChg>
        <pc:picChg chg="mod">
          <ac:chgData name="Prof. Zhao Zheng (SSE)" userId="384c924e-b8eb-47c3-89f7-554e6c281d9d" providerId="ADAL" clId="{AB96351D-FBA3-4ADF-AB95-45A17402CF5A}" dt="2022-11-22T08:57:26.344" v="48" actId="1076"/>
          <ac:picMkLst>
            <pc:docMk/>
            <pc:sldMk cId="1466733675" sldId="304"/>
            <ac:picMk id="1026" creationId="{E63E4960-2476-489D-AAE7-90912B17BCD1}"/>
          </ac:picMkLst>
        </pc:picChg>
        <pc:picChg chg="del">
          <ac:chgData name="Prof. Zhao Zheng (SSE)" userId="384c924e-b8eb-47c3-89f7-554e6c281d9d" providerId="ADAL" clId="{AB96351D-FBA3-4ADF-AB95-45A17402CF5A}" dt="2022-11-22T06:09:43.561" v="2" actId="478"/>
          <ac:picMkLst>
            <pc:docMk/>
            <pc:sldMk cId="1466733675" sldId="304"/>
            <ac:picMk id="1028" creationId="{02AF7819-B4DF-4A19-B6B8-6DCF453E7F18}"/>
          </ac:picMkLst>
        </pc:picChg>
      </pc:sldChg>
      <pc:sldChg chg="add ord">
        <pc:chgData name="Prof. Zhao Zheng (SSE)" userId="384c924e-b8eb-47c3-89f7-554e6c281d9d" providerId="ADAL" clId="{AB96351D-FBA3-4ADF-AB95-45A17402CF5A}" dt="2022-11-22T15:43:48.359" v="96"/>
        <pc:sldMkLst>
          <pc:docMk/>
          <pc:sldMk cId="0" sldId="308"/>
        </pc:sldMkLst>
      </pc:sldChg>
      <pc:sldChg chg="add">
        <pc:chgData name="Prof. Zhao Zheng (SSE)" userId="384c924e-b8eb-47c3-89f7-554e6c281d9d" providerId="ADAL" clId="{AB96351D-FBA3-4ADF-AB95-45A17402CF5A}" dt="2022-11-22T15:44:31.486" v="97"/>
        <pc:sldMkLst>
          <pc:docMk/>
          <pc:sldMk cId="0" sldId="309"/>
        </pc:sldMkLst>
      </pc:sldChg>
      <pc:sldChg chg="add">
        <pc:chgData name="Prof. Zhao Zheng (SSE)" userId="384c924e-b8eb-47c3-89f7-554e6c281d9d" providerId="ADAL" clId="{AB96351D-FBA3-4ADF-AB95-45A17402CF5A}" dt="2022-11-22T15:44:31.486" v="97"/>
        <pc:sldMkLst>
          <pc:docMk/>
          <pc:sldMk cId="0" sldId="318"/>
        </pc:sldMkLst>
      </pc:sldChg>
      <pc:sldChg chg="add del">
        <pc:chgData name="Prof. Zhao Zheng (SSE)" userId="384c924e-b8eb-47c3-89f7-554e6c281d9d" providerId="ADAL" clId="{AB96351D-FBA3-4ADF-AB95-45A17402CF5A}" dt="2022-11-22T15:45:16.023" v="100"/>
        <pc:sldMkLst>
          <pc:docMk/>
          <pc:sldMk cId="0" sldId="319"/>
        </pc:sldMkLst>
      </pc:sldChg>
      <pc:sldChg chg="modSp add">
        <pc:chgData name="Prof. Zhao Zheng (SSE)" userId="384c924e-b8eb-47c3-89f7-554e6c281d9d" providerId="ADAL" clId="{AB96351D-FBA3-4ADF-AB95-45A17402CF5A}" dt="2022-11-22T15:46:29.047" v="103" actId="207"/>
        <pc:sldMkLst>
          <pc:docMk/>
          <pc:sldMk cId="0" sldId="320"/>
        </pc:sldMkLst>
        <pc:spChg chg="mod">
          <ac:chgData name="Prof. Zhao Zheng (SSE)" userId="384c924e-b8eb-47c3-89f7-554e6c281d9d" providerId="ADAL" clId="{AB96351D-FBA3-4ADF-AB95-45A17402CF5A}" dt="2022-11-22T15:46:29.047" v="103" actId="207"/>
          <ac:spMkLst>
            <pc:docMk/>
            <pc:sldMk cId="0" sldId="320"/>
            <ac:spMk id="48131" creationId="{00000000-0000-0000-0000-000000000000}"/>
          </ac:spMkLst>
        </pc:spChg>
      </pc:sldChg>
      <pc:sldChg chg="add">
        <pc:chgData name="Prof. Zhao Zheng (SSE)" userId="384c924e-b8eb-47c3-89f7-554e6c281d9d" providerId="ADAL" clId="{AB96351D-FBA3-4ADF-AB95-45A17402CF5A}" dt="2022-11-22T15:47:15.700" v="104"/>
        <pc:sldMkLst>
          <pc:docMk/>
          <pc:sldMk cId="0" sldId="323"/>
        </pc:sldMkLst>
      </pc:sldChg>
      <pc:sldChg chg="add">
        <pc:chgData name="Prof. Zhao Zheng (SSE)" userId="384c924e-b8eb-47c3-89f7-554e6c281d9d" providerId="ADAL" clId="{AB96351D-FBA3-4ADF-AB95-45A17402CF5A}" dt="2022-11-22T15:47:32.851" v="105"/>
        <pc:sldMkLst>
          <pc:docMk/>
          <pc:sldMk cId="0" sldId="324"/>
        </pc:sldMkLst>
      </pc:sldChg>
      <pc:sldChg chg="add">
        <pc:chgData name="Prof. Zhao Zheng (SSE)" userId="384c924e-b8eb-47c3-89f7-554e6c281d9d" providerId="ADAL" clId="{AB96351D-FBA3-4ADF-AB95-45A17402CF5A}" dt="2022-11-22T15:47:52.878" v="106"/>
        <pc:sldMkLst>
          <pc:docMk/>
          <pc:sldMk cId="0" sldId="325"/>
        </pc:sldMkLst>
      </pc:sldChg>
      <pc:sldChg chg="add">
        <pc:chgData name="Prof. Zhao Zheng (SSE)" userId="384c924e-b8eb-47c3-89f7-554e6c281d9d" providerId="ADAL" clId="{AB96351D-FBA3-4ADF-AB95-45A17402CF5A}" dt="2022-11-22T15:48:18.207" v="107"/>
        <pc:sldMkLst>
          <pc:docMk/>
          <pc:sldMk cId="0" sldId="326"/>
        </pc:sldMkLst>
      </pc:sldChg>
      <pc:sldChg chg="addSp delSp modSp add">
        <pc:chgData name="Prof. Zhao Zheng (SSE)" userId="384c924e-b8eb-47c3-89f7-554e6c281d9d" providerId="ADAL" clId="{AB96351D-FBA3-4ADF-AB95-45A17402CF5A}" dt="2022-11-25T12:29:47.685" v="116" actId="14100"/>
        <pc:sldMkLst>
          <pc:docMk/>
          <pc:sldMk cId="3159394141" sldId="327"/>
        </pc:sldMkLst>
        <pc:spChg chg="del">
          <ac:chgData name="Prof. Zhao Zheng (SSE)" userId="384c924e-b8eb-47c3-89f7-554e6c281d9d" providerId="ADAL" clId="{AB96351D-FBA3-4ADF-AB95-45A17402CF5A}" dt="2022-11-25T12:28:51.054" v="109"/>
          <ac:spMkLst>
            <pc:docMk/>
            <pc:sldMk cId="3159394141" sldId="327"/>
            <ac:spMk id="2" creationId="{654C2306-0D02-4427-9EEA-CDAEF61F9240}"/>
          </ac:spMkLst>
        </pc:spChg>
        <pc:spChg chg="del">
          <ac:chgData name="Prof. Zhao Zheng (SSE)" userId="384c924e-b8eb-47c3-89f7-554e6c281d9d" providerId="ADAL" clId="{AB96351D-FBA3-4ADF-AB95-45A17402CF5A}" dt="2022-11-25T12:28:51.054" v="109"/>
          <ac:spMkLst>
            <pc:docMk/>
            <pc:sldMk cId="3159394141" sldId="327"/>
            <ac:spMk id="3" creationId="{CC0EF1F9-E6C2-4043-9450-E6ADFF4B789D}"/>
          </ac:spMkLst>
        </pc:spChg>
        <pc:spChg chg="del">
          <ac:chgData name="Prof. Zhao Zheng (SSE)" userId="384c924e-b8eb-47c3-89f7-554e6c281d9d" providerId="ADAL" clId="{AB96351D-FBA3-4ADF-AB95-45A17402CF5A}" dt="2022-11-25T12:28:51.054" v="109"/>
          <ac:spMkLst>
            <pc:docMk/>
            <pc:sldMk cId="3159394141" sldId="327"/>
            <ac:spMk id="4" creationId="{D86988A9-8882-4C52-A1B9-08F00A390319}"/>
          </ac:spMkLst>
        </pc:spChg>
        <pc:picChg chg="add mod">
          <ac:chgData name="Prof. Zhao Zheng (SSE)" userId="384c924e-b8eb-47c3-89f7-554e6c281d9d" providerId="ADAL" clId="{AB96351D-FBA3-4ADF-AB95-45A17402CF5A}" dt="2022-11-25T12:29:01.370" v="113" actId="14100"/>
          <ac:picMkLst>
            <pc:docMk/>
            <pc:sldMk cId="3159394141" sldId="327"/>
            <ac:picMk id="5" creationId="{F6A1A6BA-CF6A-4AB7-B28B-AA419E8F4FC2}"/>
          </ac:picMkLst>
        </pc:picChg>
        <pc:picChg chg="add mod">
          <ac:chgData name="Prof. Zhao Zheng (SSE)" userId="384c924e-b8eb-47c3-89f7-554e6c281d9d" providerId="ADAL" clId="{AB96351D-FBA3-4ADF-AB95-45A17402CF5A}" dt="2022-11-25T12:29:47.685" v="116" actId="14100"/>
          <ac:picMkLst>
            <pc:docMk/>
            <pc:sldMk cId="3159394141" sldId="327"/>
            <ac:picMk id="6" creationId="{DEB5710E-DE53-43E8-894D-7E530B148D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8263E6-AD2B-3140-9C93-299BC5CB9C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6AA68A-4E46-0E4C-AD2F-033A287D0148}" type="slidenum">
              <a:rPr lang="en-US"/>
              <a:pPr/>
              <a:t>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829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2BF286-5F5A-0D49-88D4-6953EF9AE601}" type="slidenum">
              <a:rPr lang="en-US"/>
              <a:pPr/>
              <a:t>10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784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995B654-CA95-3144-B4B8-C65E6ADD4C2F}" type="slidenum">
              <a:rPr lang="en-US"/>
              <a:pPr/>
              <a:t>11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38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9D556D-DC92-AA4D-B087-A3EE78668CC7}" type="slidenum">
              <a:rPr lang="en-US"/>
              <a:pPr/>
              <a:t>12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985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D93D89E-091B-F54A-B89D-AEEF29F9855A}" type="slidenum">
              <a:rPr lang="en-US"/>
              <a:pPr/>
              <a:t>13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488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8849B0F-4F26-CB47-971A-ED6B26BD31A7}" type="slidenum">
              <a:rPr lang="en-US"/>
              <a:pPr/>
              <a:t>14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86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Scarlatina, </a:t>
            </a:r>
            <a:r>
              <a:rPr lang="en-US" altLang="zh-CN" dirty="0" err="1"/>
              <a:t>minigitis</a:t>
            </a:r>
            <a:r>
              <a:rPr lang="en-US" altLang="zh-CN" dirty="0"/>
              <a:t>, cholera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263E6-AD2B-3140-9C93-299BC5CB9C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1F105E9-9340-6D41-8F54-DC604E7CBFA9}" type="slidenum">
              <a:rPr lang="en-US"/>
              <a:pPr/>
              <a:t>21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989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54C1A3F-F28B-BE45-90BD-61D5EBA0826C}" type="slidenum">
              <a:rPr lang="en-US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455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82FC12A-D7A0-F949-81B4-8000F2406D49}" type="slidenum">
              <a:rPr lang="en-US"/>
              <a:pPr/>
              <a:t>24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0299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5A7D9CA-80B3-8244-BA32-739E7884B2BA}" type="slidenum">
              <a:rPr lang="en-US"/>
              <a:pPr/>
              <a:t>25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180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5B36923-D67E-1F47-9B62-9B6C2D57AE98}" type="slidenum">
              <a:rPr lang="en-US"/>
              <a:pPr/>
              <a:t>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Arial" pitchFamily="-104" charset="0"/>
                <a:ea typeface="ＭＳ Ｐゴシック" pitchFamily="34" charset="-128"/>
              </a:rPr>
              <a:t>Limited and well defined part of </a:t>
            </a:r>
            <a:r>
              <a:rPr lang="en-US" altLang="zh-CN">
                <a:latin typeface="Arial" pitchFamily="-104" charset="0"/>
                <a:ea typeface="ＭＳ Ｐゴシック" pitchFamily="34" charset="-128"/>
              </a:rPr>
              <a:t>the universe</a:t>
            </a:r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58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19E2FF-A8CB-4C47-BCAD-8C2716AB2D8E}" type="slidenum">
              <a:rPr lang="en-US"/>
              <a:pPr/>
              <a:t>26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786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0117396-B457-FC4D-B6B8-57534EF3C88D}" type="slidenum">
              <a:rPr lang="en-US"/>
              <a:pPr/>
              <a:t>27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302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8D240D-3E2B-B240-869F-1F1156DC76C7}" type="slidenum">
              <a:rPr lang="en-US"/>
              <a:pPr/>
              <a:t>28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6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6A6E03-9F43-D849-AC48-AC5ECE9CBB18}" type="slidenum">
              <a:rPr lang="en-US"/>
              <a:pPr/>
              <a:t>33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charset="-128"/>
                <a:sym typeface="Symbol" charset="2"/>
              </a:rPr>
              <a:t></a:t>
            </a:r>
          </a:p>
        </p:txBody>
      </p:sp>
    </p:spTree>
    <p:extLst>
      <p:ext uri="{BB962C8B-B14F-4D97-AF65-F5344CB8AC3E}">
        <p14:creationId xmlns:p14="http://schemas.microsoft.com/office/powerpoint/2010/main" val="1828655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1FD5E6-63FF-0F4E-93ED-43A27D66455A}" type="slidenum">
              <a:rPr lang="en-US"/>
              <a:pPr/>
              <a:t>34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342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15B48C-FD8C-1F40-AC86-DEADBD908650}" type="slidenum">
              <a:rPr lang="en-US"/>
              <a:pPr/>
              <a:t>35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117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00DD41-B70A-4443-8F33-91C7F8839A12}" type="slidenum">
              <a:rPr lang="en-US"/>
              <a:pPr/>
              <a:t>36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0801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990721-535D-6B47-85E4-4A1317E3EADE}" type="slidenum">
              <a:rPr lang="en-US"/>
              <a:pPr/>
              <a:t>37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3320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254EAB-0466-344E-9A4A-938CC122738F}" type="slidenum">
              <a:rPr lang="en-US"/>
              <a:pPr/>
              <a:t>38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371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CFD3049-4F5B-284B-A1FE-3E5DF3638974}" type="slidenum">
              <a:rPr lang="en-US"/>
              <a:pPr/>
              <a:t>39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311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62EA7E-2B6D-AC48-9926-75F762597FD3}" type="slidenum">
              <a:rPr lang="en-US"/>
              <a:pPr/>
              <a:t>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98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A69B756-2565-FA44-9639-6AF73DFE4230}" type="slidenum">
              <a:rPr lang="en-US"/>
              <a:pPr/>
              <a:t>40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5068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65D28E-5390-5C48-97FB-D063126D05F9}" type="slidenum">
              <a:rPr lang="en-US"/>
              <a:pPr/>
              <a:t>42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56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B4EFCDA-59D3-7744-89D0-604852A5849F}" type="slidenum">
              <a:rPr lang="en-US"/>
              <a:pPr/>
              <a:t>43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7861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56691B-CE52-B54A-BCF6-7FC27902A634}" type="slidenum">
              <a:rPr lang="en-US"/>
              <a:pPr/>
              <a:t>44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590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C1EFB4-717D-B144-9067-66CD5492B0CE}" type="slidenum">
              <a:rPr lang="en-US"/>
              <a:pPr/>
              <a:t>45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677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93646DF-E3F9-1840-BF8D-49EAFAF3039B}" type="slidenum">
              <a:rPr lang="en-US"/>
              <a:pPr/>
              <a:t>46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57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DF4F8A4-0673-8143-897D-B1F592747FD7}" type="slidenum">
              <a:rPr lang="en-US"/>
              <a:pPr/>
              <a:t>4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51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A350170-E3FC-1144-BF1E-3CC706DE2CED}" type="slidenum">
              <a:rPr lang="en-US"/>
              <a:pPr/>
              <a:t>5</a:t>
            </a:fld>
            <a:endParaRPr lang="en-US"/>
          </a:p>
        </p:txBody>
      </p:sp>
      <p:sp>
        <p:nvSpPr>
          <p:cNvPr id="849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983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A049EDA-05BE-3D4B-ABFA-36E1A6F336E5}" type="slidenum">
              <a:rPr lang="en-US"/>
              <a:pPr/>
              <a:t>6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081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62D3BB3-BA83-6B4F-8949-A100399889A0}" type="slidenum">
              <a:rPr lang="en-US"/>
              <a:pPr/>
              <a:t>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35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CF4D86-41F0-2643-A877-AB34FBF9BBE6}" type="slidenum">
              <a:rPr lang="en-US"/>
              <a:pPr/>
              <a:t>8</a:t>
            </a:fld>
            <a:endParaRPr lang="en-US"/>
          </a:p>
        </p:txBody>
      </p:sp>
      <p:sp>
        <p:nvSpPr>
          <p:cNvPr id="890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30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D236A33-1427-134A-83C9-9142BD2BE674}" type="slidenum">
              <a:rPr lang="en-US"/>
              <a:pPr/>
              <a:t>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0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18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9F66D-1B4F-6F4B-98A9-E419AE5050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3133FB-DBD0-C542-BA17-524F50F51D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46522-23EF-C24B-8B60-BE4CB92D72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fld id="{9ED9A7E2-2328-4840-9601-C55D4EDBBC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974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fld id="{0A49D305-5148-674D-B058-31668AB498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72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fld id="{053D8687-4C39-B04E-AF7E-BCF337E328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53614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199B6-3653-0048-BBC0-66E7AB2867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5881B8-326F-9345-B624-AA4D010D86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8591A9-A214-3047-B192-11C0899009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4A1515-153E-614C-8B19-A04B2FCC6C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206DE9-4AAA-8548-91A1-0B2E68832D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9F2858-6805-7043-AB72-4B44FBA984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6DB501-BA80-EE48-80C4-3F75B00B26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8683B6-A610-584E-858F-473EDB9F09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EC54D-338F-4B44-ABDD-FB78C19E22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9D3A0-4795-D541-97D4-60E7C7EDC5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B60081-7497-CC40-AD62-CA5C788549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8AA3FA-778C-FC43-8ECC-0A462E1BD45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C83E84-6410-AB48-AE93-B743EF70C6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BABDF8-5215-9B4F-8E7A-A49541CC7C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491F7F-6EF5-C642-8C95-00A6010BF6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FBD692-D760-7346-8F94-B974EC6285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5E31F1-D79C-5E47-B677-13498A8259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A47FCD-3A50-4B4D-BBF4-BB3633C422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C8DBC-4AD3-D94D-B530-4C743966BF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3B6A08-CB91-8343-9BA4-0434C5211E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D603E-727C-9942-AF2F-54C006FB8E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E59B70-43E2-654D-8FCE-70309650CB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87DBAC-D852-4A46-A4EC-C48A3B25F5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en-US"/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701AB000-AF81-134D-BA76-DFFE1DD728F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3" r:id="rId12"/>
    <p:sldLayoutId id="2147483684" r:id="rId13"/>
    <p:sldLayoutId id="2147483685" r:id="rId14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B7B4A74-FAD7-0F46-96B3-8657E9B8C6F0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59700" y="5486400"/>
            <a:ext cx="1428750" cy="1371600"/>
            <a:chOff x="4888" y="3456"/>
            <a:chExt cx="900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888" y="3753"/>
              <a:ext cx="9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>
                  <a:latin typeface="Times New Roman" charset="0"/>
                </a:rPr>
                <a:t>Chemical</a:t>
              </a:r>
            </a:p>
            <a:p>
              <a:pPr algn="ctr" eaLnBrk="0" hangingPunct="0"/>
              <a:r>
                <a:rPr lang="en-US" sz="1400">
                  <a:latin typeface="Times New Roman" charset="0"/>
                </a:rPr>
                <a:t>Thermodynamics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Law of Thermodynamics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219200"/>
            <a:ext cx="7696200" cy="3810000"/>
          </a:xfrm>
        </p:spPr>
        <p:txBody>
          <a:bodyPr/>
          <a:lstStyle/>
          <a:p>
            <a:pPr eaLnBrk="1" hangingPunct="1"/>
            <a:r>
              <a:rPr lang="en-US"/>
              <a:t>Energy is neither created nor destroyed.</a:t>
            </a:r>
          </a:p>
          <a:p>
            <a:pPr eaLnBrk="1" hangingPunct="1"/>
            <a:r>
              <a:rPr lang="en-US"/>
              <a:t>In other words, the total energy of the universe is a constant; if the system loses energy, it must be gained by the surroundings, and vice versa.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Enthalpy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pPr eaLnBrk="1" hangingPunct="1"/>
            <a:r>
              <a:rPr lang="en-US" dirty="0"/>
              <a:t>Since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 err="1"/>
              <a:t>q</a:t>
            </a:r>
            <a:r>
              <a:rPr lang="en-US" dirty="0"/>
              <a:t> + </a:t>
            </a:r>
            <a:r>
              <a:rPr lang="en-US" i="1" dirty="0" err="1"/>
              <a:t>w</a:t>
            </a:r>
            <a:r>
              <a:rPr lang="en-US" dirty="0"/>
              <a:t> and </a:t>
            </a:r>
            <a:r>
              <a:rPr lang="en-US" i="1" dirty="0" err="1"/>
              <a:t>w</a:t>
            </a:r>
            <a:r>
              <a:rPr lang="en-US" dirty="0"/>
              <a:t> = </a:t>
            </a:r>
            <a:r>
              <a:rPr lang="en-US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i="1" dirty="0"/>
              <a:t>P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V</a:t>
            </a:r>
            <a:r>
              <a:rPr lang="en-US" dirty="0"/>
              <a:t>, we can substitute these into the enthalpy expression:</a:t>
            </a:r>
          </a:p>
          <a:p>
            <a:pPr eaLnBrk="1" hangingPunct="1">
              <a:buFontTx/>
              <a:buNone/>
            </a:pPr>
            <a:r>
              <a:rPr lang="en-US" dirty="0"/>
              <a:t>				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H</a:t>
            </a:r>
            <a:r>
              <a:rPr lang="en-US" dirty="0"/>
              <a:t> =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+ </a:t>
            </a:r>
            <a:r>
              <a:rPr lang="en-US" i="1" dirty="0"/>
              <a:t>P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V</a:t>
            </a:r>
          </a:p>
          <a:p>
            <a:pPr eaLnBrk="1" hangingPunct="1">
              <a:buFontTx/>
              <a:buNone/>
            </a:pPr>
            <a:r>
              <a:rPr lang="en-US" dirty="0"/>
              <a:t>				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H</a:t>
            </a:r>
            <a:r>
              <a:rPr lang="en-US" dirty="0"/>
              <a:t> = (</a:t>
            </a:r>
            <a:r>
              <a:rPr lang="en-US" i="1" dirty="0" err="1"/>
              <a:t>q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 err="1"/>
              <a:t>w</a:t>
            </a:r>
            <a:r>
              <a:rPr lang="en-US" dirty="0"/>
              <a:t>) </a:t>
            </a:r>
            <a:r>
              <a:rPr lang="en-US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dirty="0"/>
              <a:t> </a:t>
            </a:r>
            <a:r>
              <a:rPr lang="en-US" i="1" dirty="0" err="1"/>
              <a:t>w</a:t>
            </a:r>
            <a:r>
              <a:rPr lang="en-US" dirty="0"/>
              <a:t> </a:t>
            </a:r>
          </a:p>
          <a:p>
            <a:pPr eaLnBrk="1" hangingPunct="1">
              <a:buFontTx/>
              <a:buNone/>
            </a:pPr>
            <a:r>
              <a:rPr lang="en-US" dirty="0"/>
              <a:t>				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H</a:t>
            </a:r>
            <a:r>
              <a:rPr lang="en-US" dirty="0"/>
              <a:t> = </a:t>
            </a:r>
            <a:r>
              <a:rPr lang="en-US" i="1" dirty="0" err="1"/>
              <a:t>q</a:t>
            </a:r>
            <a:endParaRPr lang="en-US" dirty="0"/>
          </a:p>
          <a:p>
            <a:pPr eaLnBrk="1" hangingPunct="1"/>
            <a:r>
              <a:rPr lang="en-US" dirty="0"/>
              <a:t>So, at </a:t>
            </a:r>
            <a:r>
              <a:rPr lang="en-US" dirty="0">
                <a:solidFill>
                  <a:srgbClr val="FF0000"/>
                </a:solidFill>
              </a:rPr>
              <a:t>constant pressure</a:t>
            </a:r>
            <a:r>
              <a:rPr lang="en-US" dirty="0"/>
              <a:t>, the change in enthalpy </a:t>
            </a:r>
            <a:r>
              <a:rPr lang="en-US" i="1" dirty="0"/>
              <a:t>is</a:t>
            </a:r>
            <a:r>
              <a:rPr lang="en-US" dirty="0"/>
              <a:t> the heat gained or lost.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"/>
            <a:ext cx="8153400" cy="1143000"/>
          </a:xfrm>
        </p:spPr>
        <p:txBody>
          <a:bodyPr/>
          <a:lstStyle/>
          <a:p>
            <a:pPr eaLnBrk="1" hangingPunct="1"/>
            <a:r>
              <a:rPr lang="en-US" dirty="0"/>
              <a:t> Constant Pressure Calorimetry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990600"/>
            <a:ext cx="5562600" cy="5410200"/>
          </a:xfrm>
        </p:spPr>
        <p:txBody>
          <a:bodyPr/>
          <a:lstStyle/>
          <a:p>
            <a:pPr eaLnBrk="1" hangingPunct="1"/>
            <a:r>
              <a:rPr lang="en-US" sz="2800" dirty="0"/>
              <a:t>By carrying out a reaction in aqueous solution in a simple calorimeter, the heat change for the system can be found by measuring the heat change for the water in the calorimeter.</a:t>
            </a:r>
          </a:p>
          <a:p>
            <a:pPr eaLnBrk="1" hangingPunct="1"/>
            <a:r>
              <a:rPr lang="en-US" sz="2800" dirty="0"/>
              <a:t>The specific heat for water is well known (4.184 J/</a:t>
            </a:r>
            <a:r>
              <a:rPr lang="en-US" sz="2800" dirty="0" err="1"/>
              <a:t>g</a:t>
            </a:r>
            <a:r>
              <a:rPr lang="en-US" sz="2800" dirty="0" err="1">
                <a:latin typeface="Times New Roman" pitchFamily="-104" charset="0"/>
                <a:ea typeface="Times New Roman" pitchFamily="-104" charset="0"/>
                <a:cs typeface="Times New Roman" pitchFamily="-104" charset="0"/>
              </a:rPr>
              <a:t>∙</a:t>
            </a:r>
            <a:r>
              <a:rPr lang="en-US" sz="2800" dirty="0" err="1"/>
              <a:t>K</a:t>
            </a:r>
            <a:r>
              <a:rPr lang="en-US" sz="2800" dirty="0"/>
              <a:t>).</a:t>
            </a:r>
          </a:p>
          <a:p>
            <a:pPr eaLnBrk="1" hangingPunct="1"/>
            <a:r>
              <a:rPr lang="en-US" sz="2800" dirty="0"/>
              <a:t>We can calculate </a:t>
            </a:r>
            <a:r>
              <a:rPr lang="en-US" sz="2800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 dirty="0"/>
              <a:t>H</a:t>
            </a:r>
            <a:r>
              <a:rPr lang="en-US" sz="2800" dirty="0"/>
              <a:t> for the reaction with this equation:</a:t>
            </a:r>
          </a:p>
          <a:p>
            <a:pPr eaLnBrk="1" hangingPunct="1">
              <a:buFontTx/>
              <a:buNone/>
            </a:pPr>
            <a:r>
              <a:rPr lang="en-US" sz="2800" dirty="0"/>
              <a:t>	</a:t>
            </a:r>
            <a:r>
              <a:rPr lang="en-US" sz="2800" i="1" dirty="0" err="1"/>
              <a:t>q</a:t>
            </a:r>
            <a:r>
              <a:rPr lang="en-US" sz="2800" dirty="0"/>
              <a:t> = </a:t>
            </a:r>
            <a:r>
              <a:rPr lang="en-US" sz="2800" i="1" dirty="0" err="1"/>
              <a:t>m</a:t>
            </a:r>
            <a:r>
              <a:rPr lang="en-US" sz="2800" dirty="0">
                <a:sym typeface="Symbol" pitchFamily="-104" charset="2"/>
              </a:rPr>
              <a:t> </a:t>
            </a:r>
            <a:r>
              <a:rPr lang="en-US" sz="2800" dirty="0" err="1">
                <a:sym typeface="Symbol" pitchFamily="-104" charset="2"/>
              </a:rPr>
              <a:t></a:t>
            </a:r>
            <a:r>
              <a:rPr lang="en-US" sz="2800" dirty="0">
                <a:sym typeface="Symbol" pitchFamily="-104" charset="2"/>
              </a:rPr>
              <a:t> C</a:t>
            </a:r>
            <a:r>
              <a:rPr lang="en-US" sz="2800" i="1" baseline="-25000" dirty="0">
                <a:sym typeface="Symbol" pitchFamily="-104" charset="2"/>
              </a:rPr>
              <a:t>s</a:t>
            </a:r>
            <a:r>
              <a:rPr lang="en-US" sz="2800" dirty="0">
                <a:sym typeface="Symbol" pitchFamily="-104" charset="2"/>
              </a:rPr>
              <a:t> </a:t>
            </a:r>
            <a:r>
              <a:rPr lang="en-US" sz="2800" dirty="0" err="1">
                <a:sym typeface="Symbol" pitchFamily="-104" charset="2"/>
              </a:rPr>
              <a:t></a:t>
            </a:r>
            <a:r>
              <a:rPr lang="en-US" sz="2800" dirty="0">
                <a:sym typeface="Symbol" pitchFamily="-104" charset="2"/>
              </a:rPr>
              <a:t> </a:t>
            </a:r>
            <a:r>
              <a:rPr lang="en-US" sz="2800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 dirty="0">
                <a:sym typeface="Symbol" pitchFamily="-104" charset="2"/>
              </a:rPr>
              <a:t>T</a:t>
            </a:r>
          </a:p>
        </p:txBody>
      </p:sp>
      <p:pic>
        <p:nvPicPr>
          <p:cNvPr id="6" name="Picture 5" descr="05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715000" y="1524000"/>
            <a:ext cx="2971800" cy="386150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Bomb Calorimetry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38600" cy="4495800"/>
          </a:xfrm>
        </p:spPr>
        <p:txBody>
          <a:bodyPr/>
          <a:lstStyle/>
          <a:p>
            <a:pPr eaLnBrk="1" hangingPunct="1"/>
            <a:r>
              <a:rPr lang="en-US" sz="2800"/>
              <a:t>Because the volume in the bomb calorimeter is constant, what is measured is really the change in internal energy, </a:t>
            </a:r>
            <a:r>
              <a:rPr lang="en-US" sz="280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/>
              <a:t>E</a:t>
            </a:r>
            <a:r>
              <a:rPr lang="en-US" sz="2800"/>
              <a:t>, not </a:t>
            </a:r>
            <a:r>
              <a:rPr lang="en-US" sz="280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/>
              <a:t>H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For most reactions, the difference is very small.</a:t>
            </a:r>
          </a:p>
        </p:txBody>
      </p:sp>
      <p:pic>
        <p:nvPicPr>
          <p:cNvPr id="6" name="Picture 5" descr="05_1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334000" y="1676400"/>
            <a:ext cx="3341216" cy="381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5155B3-06BC-4ABB-AA04-1ED55C705CD8}"/>
              </a:ext>
            </a:extLst>
          </p:cNvPr>
          <p:cNvSpPr/>
          <p:nvPr/>
        </p:nvSpPr>
        <p:spPr>
          <a:xfrm>
            <a:off x="2211200" y="6019800"/>
            <a:ext cx="2284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H</a:t>
            </a:r>
            <a:r>
              <a:rPr lang="en-US" dirty="0"/>
              <a:t> =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+ </a:t>
            </a:r>
            <a:r>
              <a:rPr lang="en-US" i="1" dirty="0"/>
              <a:t>P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V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Enthalpies of Formation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An </a:t>
            </a:r>
            <a:r>
              <a:rPr lang="en-US" b="1" dirty="0"/>
              <a:t>enthalpy of formation</a:t>
            </a:r>
            <a:r>
              <a:rPr lang="en-US" dirty="0"/>
              <a:t>,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H</a:t>
            </a:r>
            <a:r>
              <a:rPr lang="en-US" i="1" baseline="-25000" dirty="0"/>
              <a:t>f</a:t>
            </a:r>
            <a:r>
              <a:rPr lang="en-US" dirty="0"/>
              <a:t>, is defined as the enthalpy change for the reaction in which </a:t>
            </a:r>
            <a:r>
              <a:rPr lang="en-US" dirty="0">
                <a:solidFill>
                  <a:srgbClr val="FF0000"/>
                </a:solidFill>
              </a:rPr>
              <a:t>a compound is made from its constituent elements in their elemental forms.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75E88B-85EE-429B-859C-435E6C92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724400"/>
            <a:ext cx="7208107" cy="533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-15875" y="2362200"/>
            <a:ext cx="91440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Symbol" pitchFamily="-104" charset="2"/>
                <a:sym typeface="Symbol" pitchFamily="-104" charset="2"/>
              </a:rPr>
              <a:t></a:t>
            </a:r>
            <a:r>
              <a:rPr lang="en-US" sz="2400" i="1" dirty="0"/>
              <a:t>H</a:t>
            </a:r>
            <a:r>
              <a:rPr lang="en-US" sz="2400" dirty="0"/>
              <a:t>	= [3(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393.5 kJ) + 4(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285.8 kJ)] – [1(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103.85 kJ) + 5(0 kJ)]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/>
              <a:t>		= [(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1180.5 kJ) + 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1143.2 kJ)] – [(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103.85 kJ) + (0 kJ)]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/>
              <a:t>		= 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2323.7 kJ) – (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103.85 kJ)    =   </a:t>
            </a:r>
            <a:r>
              <a:rPr lang="en-US" sz="2400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sz="2400" dirty="0"/>
              <a:t>2219.9 kJ</a:t>
            </a:r>
          </a:p>
        </p:txBody>
      </p:sp>
      <p:sp>
        <p:nvSpPr>
          <p:cNvPr id="66564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Calculation of </a:t>
            </a:r>
            <a:r>
              <a:rPr lang="en-US">
                <a:sym typeface="Symbol" pitchFamily="-104" charset="2"/>
              </a:rPr>
              <a:t></a:t>
            </a:r>
            <a:r>
              <a:rPr lang="en-US" i="1"/>
              <a:t>H using Values from the Standard Enthalpy Table</a:t>
            </a:r>
            <a:endParaRPr lang="en-US"/>
          </a:p>
        </p:txBody>
      </p:sp>
      <p:sp>
        <p:nvSpPr>
          <p:cNvPr id="66565" name="Rectangle 19"/>
          <p:cNvSpPr>
            <a:spLocks noChangeArrowheads="1"/>
          </p:cNvSpPr>
          <p:nvPr/>
        </p:nvSpPr>
        <p:spPr bwMode="auto">
          <a:xfrm>
            <a:off x="685800" y="1219200"/>
            <a:ext cx="7772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C</a:t>
            </a:r>
            <a:r>
              <a:rPr lang="en-US" sz="3200" baseline="-25000" dirty="0"/>
              <a:t>3</a:t>
            </a:r>
            <a:r>
              <a:rPr lang="en-US" sz="3200" dirty="0"/>
              <a:t>H</a:t>
            </a:r>
            <a:r>
              <a:rPr lang="en-US" sz="3200" baseline="-25000" dirty="0"/>
              <a:t>8</a:t>
            </a:r>
            <a:r>
              <a:rPr lang="en-US" sz="3200" dirty="0"/>
              <a:t>(</a:t>
            </a:r>
            <a:r>
              <a:rPr lang="en-US" sz="3200" i="1" dirty="0"/>
              <a:t>g</a:t>
            </a:r>
            <a:r>
              <a:rPr lang="en-US" sz="3200" dirty="0"/>
              <a:t>) + 5 O</a:t>
            </a:r>
            <a:r>
              <a:rPr lang="en-US" sz="3200" baseline="-25000" dirty="0"/>
              <a:t>2</a:t>
            </a:r>
            <a:r>
              <a:rPr lang="en-US" sz="3200" dirty="0"/>
              <a:t>(</a:t>
            </a:r>
            <a:r>
              <a:rPr lang="en-US" sz="3200" i="1" dirty="0"/>
              <a:t>g</a:t>
            </a:r>
            <a:r>
              <a:rPr lang="en-US" sz="3200" dirty="0"/>
              <a:t>)</a:t>
            </a:r>
            <a:r>
              <a:rPr lang="en-US" sz="3200" baseline="-25000" dirty="0"/>
              <a:t> </a:t>
            </a:r>
            <a:r>
              <a:rPr lang="en-US" sz="3200" dirty="0"/>
              <a:t> </a:t>
            </a:r>
            <a:r>
              <a:rPr lang="en-US" sz="3200" dirty="0" err="1">
                <a:sym typeface="Symbol" pitchFamily="-104" charset="2"/>
              </a:rPr>
              <a:t></a:t>
            </a:r>
            <a:r>
              <a:rPr lang="en-US" sz="3200" dirty="0">
                <a:sym typeface="Symbol" pitchFamily="-104" charset="2"/>
              </a:rPr>
              <a:t> </a:t>
            </a:r>
            <a:r>
              <a:rPr lang="en-US" sz="3200" dirty="0"/>
              <a:t>3 CO</a:t>
            </a:r>
            <a:r>
              <a:rPr lang="en-US" sz="3200" baseline="-25000" dirty="0"/>
              <a:t>2</a:t>
            </a:r>
            <a:r>
              <a:rPr lang="en-US" sz="3200" dirty="0"/>
              <a:t>(</a:t>
            </a:r>
            <a:r>
              <a:rPr lang="en-US" sz="3200" i="1" dirty="0"/>
              <a:t>g</a:t>
            </a:r>
            <a:r>
              <a:rPr lang="en-US" sz="3200" dirty="0"/>
              <a:t>) + 4 H</a:t>
            </a:r>
            <a:r>
              <a:rPr lang="en-US" sz="3200" baseline="-25000" dirty="0"/>
              <a:t>2</a:t>
            </a:r>
            <a:r>
              <a:rPr lang="en-US" sz="3200" dirty="0"/>
              <a:t>O(</a:t>
            </a:r>
            <a:r>
              <a:rPr lang="en-US" sz="3200" i="1" dirty="0"/>
              <a:t>l</a:t>
            </a:r>
            <a:r>
              <a:rPr lang="en-US" sz="3200" dirty="0"/>
              <a:t>)</a:t>
            </a:r>
          </a:p>
        </p:txBody>
      </p:sp>
      <p:pic>
        <p:nvPicPr>
          <p:cNvPr id="7" name="Picture 6" descr="05_2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590800" y="3733800"/>
            <a:ext cx="4034075" cy="3048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D27595-96A1-4E0B-A5D0-5EDE9485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730"/>
            <a:ext cx="4876800" cy="19593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92E72C-5B17-47F0-9994-8F11655B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362200"/>
            <a:ext cx="7145929" cy="1447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666C65-FC27-45FF-9190-25BB2257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8" y="4267200"/>
            <a:ext cx="486987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9881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B247B8-7694-4551-BC2C-5C80F83A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4457143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7533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3400" b="1"/>
              <a:t>Chapter 19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Chemical Thermodynamics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sz="2400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1CB058-EA46-4DCD-936B-C3526C7394A1}"/>
              </a:ext>
            </a:extLst>
          </p:cNvPr>
          <p:cNvSpPr txBox="1"/>
          <p:nvPr/>
        </p:nvSpPr>
        <p:spPr>
          <a:xfrm>
            <a:off x="1295400" y="457200"/>
            <a:ext cx="7189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Questions: what’s the similarity of the following phenomenon?</a:t>
            </a:r>
            <a:endParaRPr 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F26647-E906-4C8D-90F6-9375D522DC95}"/>
              </a:ext>
            </a:extLst>
          </p:cNvPr>
          <p:cNvSpPr txBox="1"/>
          <p:nvPr/>
        </p:nvSpPr>
        <p:spPr>
          <a:xfrm>
            <a:off x="152400" y="1143000"/>
            <a:ext cx="848362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Why does </a:t>
            </a:r>
            <a:r>
              <a:rPr lang="en-US" dirty="0">
                <a:solidFill>
                  <a:srgbClr val="C82E32"/>
                </a:solidFill>
              </a:rPr>
              <a:t>hot water get cold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Why does </a:t>
            </a:r>
            <a:r>
              <a:rPr lang="en-US" dirty="0">
                <a:solidFill>
                  <a:srgbClr val="C82E32"/>
                </a:solidFill>
              </a:rPr>
              <a:t>an orderly desk become disorganized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Why is </a:t>
            </a:r>
            <a:r>
              <a:rPr lang="en-US" dirty="0">
                <a:solidFill>
                  <a:srgbClr val="C82E32"/>
                </a:solidFill>
              </a:rPr>
              <a:t>laziness easier than self-discipline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Why is </a:t>
            </a:r>
            <a:r>
              <a:rPr lang="en-US" dirty="0">
                <a:solidFill>
                  <a:srgbClr val="C82E32"/>
                </a:solidFill>
              </a:rPr>
              <a:t>sleep more acceptable than work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Why do </a:t>
            </a:r>
            <a:r>
              <a:rPr lang="en-US" dirty="0">
                <a:solidFill>
                  <a:srgbClr val="C82E32"/>
                </a:solidFill>
              </a:rPr>
              <a:t>dynasties always change, no matter how strong they are, they eventually will fall or are replaced </a:t>
            </a:r>
            <a:r>
              <a:rPr lang="en-US" dirty="0"/>
              <a:t>? 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74B11F-8ED4-4823-B217-646CEF6CEDA5}"/>
              </a:ext>
            </a:extLst>
          </p:cNvPr>
          <p:cNvSpPr txBox="1"/>
          <p:nvPr/>
        </p:nvSpPr>
        <p:spPr>
          <a:xfrm>
            <a:off x="3126732" y="4409287"/>
            <a:ext cx="2890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Spontaneous</a:t>
            </a:r>
            <a:r>
              <a:rPr lang="en-US" dirty="0"/>
              <a:t> </a:t>
            </a:r>
            <a:r>
              <a:rPr lang="en-US" b="1" dirty="0"/>
              <a:t>process</a:t>
            </a:r>
          </a:p>
          <a:p>
            <a:endParaRPr lang="en-US" b="1" dirty="0"/>
          </a:p>
          <a:p>
            <a:r>
              <a:rPr lang="en-US" b="1" dirty="0"/>
              <a:t>Involving energy change</a:t>
            </a:r>
          </a:p>
        </p:txBody>
      </p:sp>
    </p:spTree>
    <p:extLst>
      <p:ext uri="{BB962C8B-B14F-4D97-AF65-F5344CB8AC3E}">
        <p14:creationId xmlns:p14="http://schemas.microsoft.com/office/powerpoint/2010/main" val="3644366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9B2CCA5-022A-4277-9827-7143622F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29" y="575103"/>
            <a:ext cx="2038171" cy="2057400"/>
          </a:xfrm>
          <a:prstGeom prst="rect">
            <a:avLst/>
          </a:prstGeom>
        </p:spPr>
      </p:pic>
      <p:pic>
        <p:nvPicPr>
          <p:cNvPr id="1026" name="Picture 2" descr="Credit: Mondadori Portfolio">
            <a:extLst>
              <a:ext uri="{FF2B5EF4-FFF2-40B4-BE49-F238E27FC236}">
                <a16:creationId xmlns:a16="http://schemas.microsoft.com/office/drawing/2014/main" id="{E63E4960-2476-489D-AAE7-90912B1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2" y="306855"/>
            <a:ext cx="1371600" cy="17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A105547-6479-4AE3-B966-D4751967C6E6}"/>
              </a:ext>
            </a:extLst>
          </p:cNvPr>
          <p:cNvSpPr/>
          <p:nvPr/>
        </p:nvSpPr>
        <p:spPr>
          <a:xfrm>
            <a:off x="397714" y="2012675"/>
            <a:ext cx="1300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</a:rPr>
              <a:t>Carnot 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</a:rPr>
              <a:t>1796</a:t>
            </a:r>
            <a:r>
              <a:rPr lang="zh-CN" altLang="en-US" sz="1600" dirty="0">
                <a:latin typeface="arial" panose="020B0604020202020204" pitchFamily="34" charset="0"/>
              </a:rPr>
              <a:t>－</a:t>
            </a:r>
            <a:r>
              <a:rPr lang="en-US" altLang="zh-CN" sz="1600" dirty="0">
                <a:latin typeface="arial" panose="020B0604020202020204" pitchFamily="34" charset="0"/>
              </a:rPr>
              <a:t>1832</a:t>
            </a:r>
            <a:endParaRPr lang="en-US" sz="1600" dirty="0"/>
          </a:p>
        </p:txBody>
      </p:sp>
      <p:sp>
        <p:nvSpPr>
          <p:cNvPr id="12" name="矩形 8">
            <a:extLst>
              <a:ext uri="{FF2B5EF4-FFF2-40B4-BE49-F238E27FC236}">
                <a16:creationId xmlns:a16="http://schemas.microsoft.com/office/drawing/2014/main" id="{2051D548-AF84-4D75-9271-8BA6BDE25533}"/>
              </a:ext>
            </a:extLst>
          </p:cNvPr>
          <p:cNvSpPr/>
          <p:nvPr/>
        </p:nvSpPr>
        <p:spPr>
          <a:xfrm>
            <a:off x="2133600" y="726640"/>
            <a:ext cx="487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</a:rPr>
              <a:t> Carnot’s rule: All heat engines between two heat reservoirs are less efficient than a Carnot heat engine operating between the same reservoirs. The efficiency of the heat engine just depends on the temperature difference (</a:t>
            </a:r>
            <a:r>
              <a:rPr lang="en-US" dirty="0">
                <a:latin typeface="arial" panose="020B0604020202020204" pitchFamily="34" charset="0"/>
                <a:sym typeface="Symbol" panose="05050102010706020507" pitchFamily="18" charset="2"/>
              </a:rPr>
              <a:t>T</a:t>
            </a:r>
            <a:r>
              <a:rPr lang="en-US" dirty="0"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28E2D-3666-4504-90FE-8A1FC64A8FC4}"/>
              </a:ext>
            </a:extLst>
          </p:cNvPr>
          <p:cNvGrpSpPr>
            <a:grpSpLocks noChangeAspect="1"/>
          </p:cNvGrpSpPr>
          <p:nvPr/>
        </p:nvGrpSpPr>
        <p:grpSpPr>
          <a:xfrm>
            <a:off x="382524" y="2812664"/>
            <a:ext cx="1493140" cy="2424764"/>
            <a:chOff x="304800" y="3229572"/>
            <a:chExt cx="2051968" cy="3332263"/>
          </a:xfrm>
        </p:grpSpPr>
        <p:pic>
          <p:nvPicPr>
            <p:cNvPr id="15" name="图片 3">
              <a:extLst>
                <a:ext uri="{FF2B5EF4-FFF2-40B4-BE49-F238E27FC236}">
                  <a16:creationId xmlns:a16="http://schemas.microsoft.com/office/drawing/2014/main" id="{3A5EE80F-7DC5-47AD-9CFA-AEF6FF163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3229572"/>
              <a:ext cx="2051968" cy="2528629"/>
            </a:xfrm>
            <a:prstGeom prst="rect">
              <a:avLst/>
            </a:prstGeom>
          </p:spPr>
        </p:pic>
        <p:sp>
          <p:nvSpPr>
            <p:cNvPr id="16" name="矩形 4">
              <a:extLst>
                <a:ext uri="{FF2B5EF4-FFF2-40B4-BE49-F238E27FC236}">
                  <a16:creationId xmlns:a16="http://schemas.microsoft.com/office/drawing/2014/main" id="{F2942381-8A5F-4DCE-AF35-8AB1AF2F2C64}"/>
                </a:ext>
              </a:extLst>
            </p:cNvPr>
            <p:cNvSpPr/>
            <p:nvPr/>
          </p:nvSpPr>
          <p:spPr>
            <a:xfrm>
              <a:off x="489531" y="5758201"/>
              <a:ext cx="1599782" cy="803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02124"/>
                  </a:solidFill>
                  <a:latin typeface="arial" panose="020B0604020202020204" pitchFamily="34" charset="0"/>
                </a:rPr>
                <a:t>Kelvins</a:t>
              </a:r>
            </a:p>
            <a:p>
              <a:pPr algn="ctr"/>
              <a:r>
                <a:rPr lang="en-US" sz="1600" dirty="0">
                  <a:solidFill>
                    <a:srgbClr val="202124"/>
                  </a:solidFill>
                  <a:latin typeface="arial" panose="020B0604020202020204" pitchFamily="34" charset="0"/>
                </a:rPr>
                <a:t>1824-1907</a:t>
              </a:r>
              <a:endParaRPr lang="en-US" sz="1600" dirty="0"/>
            </a:p>
          </p:txBody>
        </p:sp>
      </p:grpSp>
      <p:sp>
        <p:nvSpPr>
          <p:cNvPr id="17" name="矩形 6">
            <a:extLst>
              <a:ext uri="{FF2B5EF4-FFF2-40B4-BE49-F238E27FC236}">
                <a16:creationId xmlns:a16="http://schemas.microsoft.com/office/drawing/2014/main" id="{DC78B58E-870F-405F-A403-DD8E6C9B1722}"/>
              </a:ext>
            </a:extLst>
          </p:cNvPr>
          <p:cNvSpPr/>
          <p:nvPr/>
        </p:nvSpPr>
        <p:spPr>
          <a:xfrm>
            <a:off x="2133600" y="3378715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 is impossible to convert the heat from a single source into work without any other effect.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183642-F3C6-42BD-96AA-CB3F4092F83B}"/>
              </a:ext>
            </a:extLst>
          </p:cNvPr>
          <p:cNvGrpSpPr>
            <a:grpSpLocks noChangeAspect="1"/>
          </p:cNvGrpSpPr>
          <p:nvPr/>
        </p:nvGrpSpPr>
        <p:grpSpPr>
          <a:xfrm>
            <a:off x="7369371" y="4465834"/>
            <a:ext cx="1499167" cy="2392166"/>
            <a:chOff x="3438525" y="2862996"/>
            <a:chExt cx="2114550" cy="3374110"/>
          </a:xfrm>
        </p:grpSpPr>
        <p:sp>
          <p:nvSpPr>
            <p:cNvPr id="18" name="矩形 5">
              <a:extLst>
                <a:ext uri="{FF2B5EF4-FFF2-40B4-BE49-F238E27FC236}">
                  <a16:creationId xmlns:a16="http://schemas.microsoft.com/office/drawing/2014/main" id="{FD9FD27F-104D-4CEF-AF9B-FF37368F8C51}"/>
                </a:ext>
              </a:extLst>
            </p:cNvPr>
            <p:cNvSpPr/>
            <p:nvPr/>
          </p:nvSpPr>
          <p:spPr>
            <a:xfrm>
              <a:off x="3438525" y="5325467"/>
              <a:ext cx="2033098" cy="9116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Clausius</a:t>
              </a:r>
            </a:p>
            <a:p>
              <a:pPr algn="ctr"/>
              <a:r>
                <a:rPr lang="en-US" altLang="zh-CN" dirty="0">
                  <a:solidFill>
                    <a:srgbClr val="4D5156"/>
                  </a:solidFill>
                  <a:latin typeface="arial" panose="020B0604020202020204" pitchFamily="34" charset="0"/>
                </a:rPr>
                <a:t>1822</a:t>
              </a:r>
              <a:r>
                <a:rPr lang="zh-CN" altLang="en-US" dirty="0">
                  <a:solidFill>
                    <a:srgbClr val="4D5156"/>
                  </a:solidFill>
                  <a:latin typeface="arial" panose="020B0604020202020204" pitchFamily="34" charset="0"/>
                </a:rPr>
                <a:t>－</a:t>
              </a:r>
              <a:r>
                <a:rPr lang="en-US" altLang="zh-CN" dirty="0">
                  <a:solidFill>
                    <a:srgbClr val="4D5156"/>
                  </a:solidFill>
                  <a:latin typeface="arial" panose="020B0604020202020204" pitchFamily="34" charset="0"/>
                </a:rPr>
                <a:t>1888</a:t>
              </a:r>
              <a:endParaRPr lang="en-US" dirty="0"/>
            </a:p>
          </p:txBody>
        </p:sp>
        <p:pic>
          <p:nvPicPr>
            <p:cNvPr id="19" name="Picture 2" descr="鲁道夫·克劳修斯- Wikiwand">
              <a:extLst>
                <a:ext uri="{FF2B5EF4-FFF2-40B4-BE49-F238E27FC236}">
                  <a16:creationId xmlns:a16="http://schemas.microsoft.com/office/drawing/2014/main" id="{8EE458C3-76D9-481B-AB3B-85630730C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925" y="2862996"/>
              <a:ext cx="196215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矩形 8">
            <a:extLst>
              <a:ext uri="{FF2B5EF4-FFF2-40B4-BE49-F238E27FC236}">
                <a16:creationId xmlns:a16="http://schemas.microsoft.com/office/drawing/2014/main" id="{7CE468CA-9FE9-448D-B3C0-A54B4073AE6E}"/>
              </a:ext>
            </a:extLst>
          </p:cNvPr>
          <p:cNvSpPr/>
          <p:nvPr/>
        </p:nvSpPr>
        <p:spPr>
          <a:xfrm>
            <a:off x="1098996" y="5446744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impossible to transfer heat from the low-temperature heat sources to a media with a higher temperature without providing the additional energy from an external source.</a:t>
            </a:r>
          </a:p>
        </p:txBody>
      </p:sp>
    </p:spTree>
    <p:extLst>
      <p:ext uri="{BB962C8B-B14F-4D97-AF65-F5344CB8AC3E}">
        <p14:creationId xmlns:p14="http://schemas.microsoft.com/office/powerpoint/2010/main" val="146673367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Definitions: System and Surroundings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981200"/>
            <a:ext cx="4724400" cy="4648200"/>
          </a:xfrm>
        </p:spPr>
        <p:txBody>
          <a:bodyPr/>
          <a:lstStyle/>
          <a:p>
            <a:pPr eaLnBrk="1" hangingPunct="1"/>
            <a:r>
              <a:rPr lang="en-US" sz="2800"/>
              <a:t>The </a:t>
            </a:r>
            <a:r>
              <a:rPr lang="en-US" sz="2800" b="1"/>
              <a:t>system</a:t>
            </a:r>
            <a:r>
              <a:rPr lang="en-US" sz="2800"/>
              <a:t> includes the molecules we want to study (here, the hydrogen and oxygen molecules).</a:t>
            </a:r>
          </a:p>
          <a:p>
            <a:pPr eaLnBrk="1" hangingPunct="1"/>
            <a:r>
              <a:rPr lang="en-US" sz="2800"/>
              <a:t>The </a:t>
            </a:r>
            <a:r>
              <a:rPr lang="en-US" sz="2800" b="1"/>
              <a:t>surroundings</a:t>
            </a:r>
            <a:r>
              <a:rPr lang="en-US" sz="2800"/>
              <a:t> are everything else (here, the cylinder and piston).</a:t>
            </a:r>
          </a:p>
        </p:txBody>
      </p:sp>
      <p:pic>
        <p:nvPicPr>
          <p:cNvPr id="6" name="Picture 5" descr="05_0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762000" y="1524000"/>
            <a:ext cx="3200400" cy="45335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81ABB8-E829-47FD-AFC6-5DE136942632}"/>
              </a:ext>
            </a:extLst>
          </p:cNvPr>
          <p:cNvSpPr/>
          <p:nvPr/>
        </p:nvSpPr>
        <p:spPr>
          <a:xfrm>
            <a:off x="1219200" y="14478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inionPro-It"/>
              </a:rPr>
              <a:t>The entropy of the universe increases in any spontaneous process</a:t>
            </a:r>
            <a:r>
              <a:rPr lang="en-US" dirty="0">
                <a:latin typeface="MinionPro-Regular"/>
              </a:rPr>
              <a:t>.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7FA4AD-62E3-4AEC-A385-F2845A7085AB}"/>
              </a:ext>
            </a:extLst>
          </p:cNvPr>
          <p:cNvSpPr txBox="1"/>
          <p:nvPr/>
        </p:nvSpPr>
        <p:spPr>
          <a:xfrm>
            <a:off x="685800" y="7620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law of thermodynamics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1A90E-371A-4752-9A67-A540C241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3" y="2514600"/>
            <a:ext cx="1905000" cy="2408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7BDB63-4305-45D9-BBD2-4FCE641C47B0}"/>
              </a:ext>
            </a:extLst>
          </p:cNvPr>
          <p:cNvSpPr txBox="1"/>
          <p:nvPr/>
        </p:nvSpPr>
        <p:spPr>
          <a:xfrm>
            <a:off x="3553659" y="28194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1943</a:t>
            </a:r>
            <a:r>
              <a:rPr lang="zh-CN" altLang="en-US" dirty="0"/>
              <a:t>， </a:t>
            </a:r>
            <a:r>
              <a:rPr lang="en-US" altLang="zh-CN" dirty="0" err="1"/>
              <a:t>Shordinger</a:t>
            </a:r>
            <a:r>
              <a:rPr lang="en-US" altLang="zh-CN" dirty="0"/>
              <a:t> introduced the entropy increase theory to biology</a:t>
            </a:r>
            <a:endParaRPr 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39BC4892-3AC2-444E-A467-9788A77EA90D}"/>
              </a:ext>
            </a:extLst>
          </p:cNvPr>
          <p:cNvSpPr/>
          <p:nvPr/>
        </p:nvSpPr>
        <p:spPr>
          <a:xfrm>
            <a:off x="5160516" y="3619500"/>
            <a:ext cx="533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0EA457-8465-4D47-BAB0-A2F00346CE48}"/>
              </a:ext>
            </a:extLst>
          </p:cNvPr>
          <p:cNvSpPr txBox="1"/>
          <p:nvPr/>
        </p:nvSpPr>
        <p:spPr>
          <a:xfrm>
            <a:off x="4800600" y="428333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life?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283F17-524C-454E-AD97-04C5D5B5AFBD}"/>
              </a:ext>
            </a:extLst>
          </p:cNvPr>
          <p:cNvSpPr/>
          <p:nvPr/>
        </p:nvSpPr>
        <p:spPr>
          <a:xfrm>
            <a:off x="655468" y="543637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dirty="0">
                <a:solidFill>
                  <a:srgbClr val="4A90E2"/>
                </a:solidFill>
                <a:latin typeface="tahoma" panose="020B0604030504040204" pitchFamily="34" charset="0"/>
              </a:rPr>
              <a:t>The only reason life exists is to get negative entropy from the environment</a:t>
            </a:r>
            <a:endParaRPr lang="en-US" b="0" i="0" dirty="0">
              <a:solidFill>
                <a:srgbClr val="4A90E2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19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Law of Thermodynamics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/>
              <a:t>You will recall from Chapter 5 that energy cannot be created or destroyed.</a:t>
            </a:r>
          </a:p>
          <a:p>
            <a:pPr eaLnBrk="1" hangingPunct="1"/>
            <a:r>
              <a:rPr lang="en-US"/>
              <a:t>Therefore, the total energy of the universe is a constant.</a:t>
            </a:r>
          </a:p>
          <a:p>
            <a:pPr eaLnBrk="1" hangingPunct="1"/>
            <a:r>
              <a:rPr lang="en-US"/>
              <a:t>Energy can, however, be converted from one form to another or transferred from a system to the surroundings or vice versa.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Enthalpy/Entropy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/>
              <a:t>Enthalpy is the heat absorbed by a system during a constant-pressure process.</a:t>
            </a:r>
          </a:p>
          <a:p>
            <a:pPr eaLnBrk="1" hangingPunct="1"/>
            <a:r>
              <a:rPr lang="en-US" dirty="0"/>
              <a:t>Entropy is a measure of the randomness in a system.</a:t>
            </a:r>
          </a:p>
          <a:p>
            <a:pPr eaLnBrk="1" hangingPunct="1"/>
            <a:r>
              <a:rPr lang="en-US" dirty="0"/>
              <a:t>Both play a role in determining whether a process is </a:t>
            </a:r>
            <a:r>
              <a:rPr lang="en-US" dirty="0">
                <a:solidFill>
                  <a:srgbClr val="FF0000"/>
                </a:solidFill>
              </a:rPr>
              <a:t>spontaneous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477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Spontaneous Processes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63" y="914400"/>
            <a:ext cx="5202237" cy="5334000"/>
          </a:xfrm>
        </p:spPr>
        <p:txBody>
          <a:bodyPr/>
          <a:lstStyle/>
          <a:p>
            <a:pPr eaLnBrk="1" hangingPunct="1"/>
            <a:r>
              <a:rPr lang="en-US" sz="2800" b="1" dirty="0"/>
              <a:t>Spontaneous processes</a:t>
            </a:r>
            <a:r>
              <a:rPr lang="en-US" sz="2800" dirty="0"/>
              <a:t> proceed without any outside assistance.</a:t>
            </a:r>
          </a:p>
          <a:p>
            <a:pPr eaLnBrk="1" hangingPunct="1"/>
            <a:r>
              <a:rPr lang="en-US" sz="2800" dirty="0"/>
              <a:t>The gas in vessel A will spontaneously effuse into vessel B, but it will </a:t>
            </a:r>
            <a:r>
              <a:rPr lang="en-US" sz="2800" i="1" dirty="0"/>
              <a:t>not</a:t>
            </a:r>
            <a:r>
              <a:rPr lang="en-US" sz="2800" dirty="0"/>
              <a:t> spontaneously return to vessel A.</a:t>
            </a:r>
          </a:p>
          <a:p>
            <a:pPr marL="342900" lvl="1" indent="-342900" eaLnBrk="1" hangingPunct="1">
              <a:buFontTx/>
              <a:buChar char="•"/>
            </a:pPr>
            <a:r>
              <a:rPr lang="en-US" dirty="0"/>
              <a:t>Processes that are spontaneous in one direction are </a:t>
            </a:r>
            <a:r>
              <a:rPr lang="en-US" dirty="0" err="1"/>
              <a:t>nonspontaneous</a:t>
            </a:r>
            <a:r>
              <a:rPr lang="en-US" dirty="0"/>
              <a:t> in the reverse direction.</a:t>
            </a:r>
          </a:p>
        </p:txBody>
      </p:sp>
      <p:pic>
        <p:nvPicPr>
          <p:cNvPr id="6" name="Picture 5" descr="19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105400" y="1455493"/>
            <a:ext cx="1752600" cy="4488107"/>
          </a:xfrm>
          <a:prstGeom prst="rect">
            <a:avLst/>
          </a:prstGeom>
        </p:spPr>
      </p:pic>
      <p:pic>
        <p:nvPicPr>
          <p:cNvPr id="7" name="Picture 6" descr="19_01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6847416" y="838200"/>
            <a:ext cx="2105220" cy="472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295400"/>
          </a:xfrm>
        </p:spPr>
        <p:txBody>
          <a:bodyPr/>
          <a:lstStyle/>
          <a:p>
            <a:pPr eaLnBrk="1" hangingPunct="1"/>
            <a:r>
              <a:rPr lang="en-US"/>
              <a:t>Experimental Factors Affect Spontaneous Processes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447800"/>
            <a:ext cx="8382000" cy="1676400"/>
          </a:xfrm>
        </p:spPr>
        <p:txBody>
          <a:bodyPr/>
          <a:lstStyle/>
          <a:p>
            <a:pPr eaLnBrk="1" hangingPunct="1"/>
            <a:r>
              <a:rPr lang="en-US" sz="2400"/>
              <a:t>Temperature and pressure can affect spontaneity.</a:t>
            </a:r>
          </a:p>
          <a:p>
            <a:pPr eaLnBrk="1" hangingPunct="1"/>
            <a:r>
              <a:rPr lang="en-US" sz="2400"/>
              <a:t>An example of how temperature affects spontaneity is ice melting or freezing.</a:t>
            </a:r>
          </a:p>
        </p:txBody>
      </p:sp>
      <p:pic>
        <p:nvPicPr>
          <p:cNvPr id="5" name="Picture 4" descr="19_03_Figure.jpg"/>
          <p:cNvPicPr>
            <a:picLocks noChangeAspect="1"/>
          </p:cNvPicPr>
          <p:nvPr/>
        </p:nvPicPr>
        <p:blipFill>
          <a:blip r:embed="rId3"/>
          <a:srcRect b="4243"/>
          <a:stretch>
            <a:fillRect/>
          </a:stretch>
        </p:blipFill>
        <p:spPr>
          <a:xfrm>
            <a:off x="762000" y="2819400"/>
            <a:ext cx="7391400" cy="303839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4300"/>
            <a:ext cx="9144000" cy="1143000"/>
          </a:xfrm>
        </p:spPr>
        <p:txBody>
          <a:bodyPr/>
          <a:lstStyle/>
          <a:p>
            <a:pPr eaLnBrk="1" hangingPunct="1"/>
            <a:r>
              <a:rPr lang="en-US" sz="4200"/>
              <a:t>Reversible and Irreversible Processes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87359" y="3691491"/>
            <a:ext cx="4648200" cy="2747963"/>
          </a:xfrm>
        </p:spPr>
        <p:txBody>
          <a:bodyPr/>
          <a:lstStyle/>
          <a:p>
            <a:pPr marL="114300" lvl="1" indent="0" eaLnBrk="1" hangingPunct="1">
              <a:lnSpc>
                <a:spcPct val="90000"/>
              </a:lnSpc>
              <a:buFontTx/>
              <a:buNone/>
            </a:pPr>
            <a:r>
              <a:rPr lang="en-US" sz="2400" dirty="0"/>
              <a:t>Reversible process: </a:t>
            </a:r>
            <a:r>
              <a:rPr lang="en-US" altLang="zh-CN" sz="2400" dirty="0"/>
              <a:t>A reversible process is one for which we can restore the system to its original condition with no change to the surroundings</a:t>
            </a:r>
            <a:r>
              <a:rPr lang="en-US" sz="2400" dirty="0"/>
              <a:t>.</a:t>
            </a:r>
          </a:p>
        </p:txBody>
      </p:sp>
      <p:sp>
        <p:nvSpPr>
          <p:cNvPr id="8197" name="Rectangle 1"/>
          <p:cNvSpPr>
            <a:spLocks noChangeArrowheads="1"/>
          </p:cNvSpPr>
          <p:nvPr/>
        </p:nvSpPr>
        <p:spPr bwMode="auto">
          <a:xfrm>
            <a:off x="4738518" y="3572619"/>
            <a:ext cx="43354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Irreversible processes: An irreversible process is one that leaves the surroundings somehow changed when the system is restored to its original state</a:t>
            </a:r>
          </a:p>
        </p:txBody>
      </p:sp>
      <p:pic>
        <p:nvPicPr>
          <p:cNvPr id="7" name="Picture 6" descr="19_04_Figure.jpg"/>
          <p:cNvPicPr>
            <a:picLocks noChangeAspect="1"/>
          </p:cNvPicPr>
          <p:nvPr/>
        </p:nvPicPr>
        <p:blipFill>
          <a:blip r:embed="rId3"/>
          <a:srcRect b="4653"/>
          <a:stretch>
            <a:fillRect/>
          </a:stretch>
        </p:blipFill>
        <p:spPr>
          <a:xfrm>
            <a:off x="228600" y="1401182"/>
            <a:ext cx="4343400" cy="1875418"/>
          </a:xfrm>
          <a:prstGeom prst="rect">
            <a:avLst/>
          </a:prstGeom>
        </p:spPr>
      </p:pic>
      <p:pic>
        <p:nvPicPr>
          <p:cNvPr id="8" name="Picture 7" descr="19_05_Figure.jpg"/>
          <p:cNvPicPr>
            <a:picLocks noChangeAspect="1"/>
          </p:cNvPicPr>
          <p:nvPr/>
        </p:nvPicPr>
        <p:blipFill>
          <a:blip r:embed="rId4"/>
          <a:srcRect b="4992"/>
          <a:stretch>
            <a:fillRect/>
          </a:stretch>
        </p:blipFill>
        <p:spPr>
          <a:xfrm>
            <a:off x="4867742" y="1447800"/>
            <a:ext cx="4123858" cy="17099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Entropy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419600"/>
          </a:xfrm>
        </p:spPr>
        <p:txBody>
          <a:bodyPr/>
          <a:lstStyle/>
          <a:p>
            <a:pPr eaLnBrk="1" hangingPunct="1"/>
            <a:r>
              <a:rPr lang="en-US" b="1" dirty="0"/>
              <a:t>Entropy</a:t>
            </a:r>
            <a:r>
              <a:rPr lang="en-US" dirty="0"/>
              <a:t> can be thought of as a measure of the randomness of a system.</a:t>
            </a:r>
          </a:p>
          <a:p>
            <a:pPr eaLnBrk="1" hangingPunct="1"/>
            <a:r>
              <a:rPr lang="en-US" dirty="0"/>
              <a:t>It is a state function: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</a:p>
          <a:p>
            <a:pPr eaLnBrk="1" hangingPunct="1">
              <a:spcBef>
                <a:spcPts val="1400"/>
              </a:spcBef>
            </a:pPr>
            <a:r>
              <a:rPr lang="en-US" dirty="0"/>
              <a:t>It can be found by heat transfer from surroundings at a given temperature: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25800"/>
            <a:ext cx="296037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489960" cy="6248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Second Law of Thermodynamics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24384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The entropy of the universe increases in any spontaneous processes</a:t>
            </a:r>
            <a:r>
              <a:rPr lang="en-US" dirty="0"/>
              <a:t>.</a:t>
            </a:r>
          </a:p>
          <a:p>
            <a:pPr eaLnBrk="1" hangingPunct="1">
              <a:buClr>
                <a:schemeClr val="tx1"/>
              </a:buClr>
              <a:buFont typeface="Wingdings" charset="2"/>
              <a:buChar char="Ø"/>
            </a:pPr>
            <a:r>
              <a:rPr lang="en-US" dirty="0"/>
              <a:t>This results in the following relationships: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795495"/>
            <a:ext cx="5543550" cy="768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Entropy on the Molecular Scale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795588"/>
            <a:ext cx="8991600" cy="3910012"/>
          </a:xfrm>
        </p:spPr>
        <p:txBody>
          <a:bodyPr/>
          <a:lstStyle/>
          <a:p>
            <a:pPr eaLnBrk="1" hangingPunct="1"/>
            <a:r>
              <a:rPr lang="en-US" sz="2600" dirty="0"/>
              <a:t>Boltzmann described entropy on the molecular level.</a:t>
            </a:r>
          </a:p>
          <a:p>
            <a:pPr eaLnBrk="1" hangingPunct="1">
              <a:spcBef>
                <a:spcPts val="300"/>
              </a:spcBef>
            </a:pPr>
            <a:r>
              <a:rPr lang="en-US" sz="2600" dirty="0"/>
              <a:t>Gas molecule expansion: Two molecules are in the apparatus above; both start in one side. What is the likelihood they both will end up there? (1/2)</a:t>
            </a:r>
            <a:r>
              <a:rPr lang="en-US" sz="2600" baseline="40000" dirty="0"/>
              <a:t>2</a:t>
            </a:r>
            <a:endParaRPr lang="en-US" sz="2600" dirty="0"/>
          </a:p>
          <a:p>
            <a:pPr eaLnBrk="1" hangingPunct="1">
              <a:spcBef>
                <a:spcPts val="300"/>
              </a:spcBef>
            </a:pPr>
            <a:r>
              <a:rPr lang="en-US" sz="2600" dirty="0"/>
              <a:t>If one mole is used? (1/2)</a:t>
            </a:r>
            <a:r>
              <a:rPr lang="en-US" sz="2600" baseline="40000" dirty="0"/>
              <a:t>6.02×10</a:t>
            </a:r>
            <a:r>
              <a:rPr lang="en-US" sz="2600" baseline="60000" dirty="0"/>
              <a:t>23</a:t>
            </a:r>
            <a:r>
              <a:rPr lang="en-US" sz="2600" dirty="0"/>
              <a:t>! (</a:t>
            </a:r>
            <a:r>
              <a:rPr lang="en-US" sz="2600" i="1" dirty="0"/>
              <a:t>No</a:t>
            </a:r>
            <a:r>
              <a:rPr lang="en-US" sz="2600" dirty="0"/>
              <a:t> chance!)</a:t>
            </a:r>
          </a:p>
          <a:p>
            <a:pPr eaLnBrk="1" hangingPunct="1">
              <a:spcBef>
                <a:spcPts val="300"/>
              </a:spcBef>
            </a:pPr>
            <a:r>
              <a:rPr lang="en-US" sz="2600" dirty="0"/>
              <a:t>Gases spontaneously expand to fill the volume given.</a:t>
            </a:r>
          </a:p>
          <a:p>
            <a:pPr eaLnBrk="1" hangingPunct="1">
              <a:spcBef>
                <a:spcPts val="300"/>
              </a:spcBef>
            </a:pPr>
            <a:r>
              <a:rPr lang="en-US" sz="2600" dirty="0"/>
              <a:t>Most probable arrangement of molecules: approximately equal molecules in each side</a:t>
            </a:r>
          </a:p>
        </p:txBody>
      </p:sp>
      <p:pic>
        <p:nvPicPr>
          <p:cNvPr id="5" name="Picture 4" descr="19_06_Figure.jpg"/>
          <p:cNvPicPr>
            <a:picLocks noChangeAspect="1"/>
          </p:cNvPicPr>
          <p:nvPr/>
        </p:nvPicPr>
        <p:blipFill>
          <a:blip r:embed="rId3"/>
          <a:srcRect b="4728"/>
          <a:stretch>
            <a:fillRect/>
          </a:stretch>
        </p:blipFill>
        <p:spPr>
          <a:xfrm>
            <a:off x="990600" y="1195388"/>
            <a:ext cx="4731320" cy="1600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4C8ACC-20B0-401A-9D8A-12FBD86A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85" y="1121576"/>
            <a:ext cx="1676400" cy="141143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5E6528-037A-4741-ADD2-63E39DE0A7B4}"/>
              </a:ext>
            </a:extLst>
          </p:cNvPr>
          <p:cNvSpPr txBox="1"/>
          <p:nvPr/>
        </p:nvSpPr>
        <p:spPr>
          <a:xfrm>
            <a:off x="7922483" y="1634175"/>
            <a:ext cx="1207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Boltzmann’s </a:t>
            </a:r>
          </a:p>
          <a:p>
            <a:pPr algn="ctr"/>
            <a:r>
              <a:rPr lang="en-US" sz="1400" dirty="0" err="1"/>
              <a:t>gravebstone</a:t>
            </a:r>
            <a:endParaRPr lang="en-US" sz="14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DCB1FC-DC39-48A0-BB71-5EA55567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752" y="1195388"/>
            <a:ext cx="1233487" cy="4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4"/>
          <p:cNvSpPr>
            <a:spLocks noGrp="1"/>
          </p:cNvSpPr>
          <p:nvPr>
            <p:ph type="title"/>
          </p:nvPr>
        </p:nvSpPr>
        <p:spPr>
          <a:xfrm>
            <a:off x="-1588" y="152400"/>
            <a:ext cx="9144001" cy="1143000"/>
          </a:xfrm>
        </p:spPr>
        <p:txBody>
          <a:bodyPr/>
          <a:lstStyle/>
          <a:p>
            <a:r>
              <a:rPr lang="en-US"/>
              <a:t>Statistical Thermodynamics</a:t>
            </a:r>
          </a:p>
        </p:txBody>
      </p:sp>
      <p:sp>
        <p:nvSpPr>
          <p:cNvPr id="12291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876800"/>
          </a:xfrm>
        </p:spPr>
        <p:txBody>
          <a:bodyPr/>
          <a:lstStyle/>
          <a:p>
            <a:r>
              <a:rPr lang="en-US"/>
              <a:t>Thermodynamics looks at bulk properties of substances (the </a:t>
            </a:r>
            <a:r>
              <a:rPr lang="en-US" i="1"/>
              <a:t>big </a:t>
            </a:r>
            <a:r>
              <a:rPr lang="en-US"/>
              <a:t>picture).</a:t>
            </a:r>
          </a:p>
          <a:p>
            <a:r>
              <a:rPr lang="en-US"/>
              <a:t>We have seen what happens on the molecular scale.</a:t>
            </a:r>
          </a:p>
          <a:p>
            <a:r>
              <a:rPr lang="en-US"/>
              <a:t>How do they relate?</a:t>
            </a:r>
          </a:p>
          <a:p>
            <a:r>
              <a:rPr lang="en-US"/>
              <a:t>We use statistics (probability) to relate them. The field is called statistical thermodynamics.</a:t>
            </a:r>
          </a:p>
          <a:p>
            <a:r>
              <a:rPr lang="en-US"/>
              <a:t>Microstate: A single possible arrangement of position and kinetic energy of molecules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Internal Energy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9575" y="1219200"/>
            <a:ext cx="8305800" cy="25908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/>
              <a:t>	By definition, the change in internal energy, </a:t>
            </a:r>
            <a:r>
              <a:rPr lang="en-US" sz="2800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 dirty="0"/>
              <a:t>E</a:t>
            </a:r>
            <a:r>
              <a:rPr lang="en-US" sz="2800" dirty="0"/>
              <a:t>, is the final energy of the system minus the initial energy of the system: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 err="1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final</a:t>
            </a:r>
            <a:r>
              <a:rPr lang="en-US" dirty="0"/>
              <a:t> </a:t>
            </a:r>
            <a:r>
              <a:rPr lang="en-US" dirty="0">
                <a:ea typeface="Arial" pitchFamily="-104" charset="0"/>
                <a:cs typeface="Arial" pitchFamily="-104" charset="0"/>
              </a:rPr>
              <a:t>−</a:t>
            </a:r>
            <a:r>
              <a:rPr lang="en-US" dirty="0"/>
              <a:t> </a:t>
            </a:r>
            <a:r>
              <a:rPr lang="en-US" i="1" dirty="0" err="1"/>
              <a:t>E</a:t>
            </a:r>
            <a:r>
              <a:rPr lang="en-US" baseline="-25000" dirty="0" err="1"/>
              <a:t>initial</a:t>
            </a:r>
            <a:endParaRPr lang="en-US" sz="2800" dirty="0"/>
          </a:p>
        </p:txBody>
      </p:sp>
      <p:pic>
        <p:nvPicPr>
          <p:cNvPr id="6" name="Picture 5" descr="05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429000" y="3428999"/>
            <a:ext cx="2286000" cy="31451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Boltzmann’s Use of Microstates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4419600"/>
          </a:xfrm>
        </p:spPr>
        <p:txBody>
          <a:bodyPr/>
          <a:lstStyle/>
          <a:p>
            <a:r>
              <a:rPr lang="en-US"/>
              <a:t>Because there are so many possible microstates, we can’t look at every picture.</a:t>
            </a:r>
          </a:p>
          <a:p>
            <a:r>
              <a:rPr lang="en-US" i="1"/>
              <a:t>W</a:t>
            </a:r>
            <a:r>
              <a:rPr lang="en-US"/>
              <a:t> represents the number of microstates.</a:t>
            </a:r>
          </a:p>
          <a:p>
            <a:r>
              <a:rPr lang="en-US"/>
              <a:t>Entropy is a measure of how many microstates are associated with a particular macroscopic state.</a:t>
            </a:r>
          </a:p>
          <a:p>
            <a:r>
              <a:rPr lang="en-US"/>
              <a:t>The connection between the number of microstates and the entropy of the system is: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867400"/>
            <a:ext cx="1485900" cy="2362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Entropy Change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3124200"/>
          </a:xfrm>
        </p:spPr>
        <p:txBody>
          <a:bodyPr/>
          <a:lstStyle/>
          <a:p>
            <a:r>
              <a:rPr lang="en-US"/>
              <a:t>Since entropy is a state function, the final value minus the initial value will give the overall change.</a:t>
            </a:r>
          </a:p>
          <a:p>
            <a:r>
              <a:rPr lang="en-US"/>
              <a:t>In this case, an increase in the number of microstates results in a positive entropy change (more disorder).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72000"/>
            <a:ext cx="5737860" cy="7391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371600"/>
          </a:xfrm>
        </p:spPr>
        <p:txBody>
          <a:bodyPr/>
          <a:lstStyle/>
          <a:p>
            <a:r>
              <a:rPr lang="en-US"/>
              <a:t>Effect of Volume and Temperature Change on the System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163" y="1828800"/>
            <a:ext cx="9037637" cy="4419600"/>
          </a:xfrm>
        </p:spPr>
        <p:txBody>
          <a:bodyPr/>
          <a:lstStyle/>
          <a:p>
            <a:r>
              <a:rPr lang="en-US" sz="3000" dirty="0"/>
              <a:t>If we increase volume, there are more positions possible for the molecules. This results in more microstates, so increased entropy.</a:t>
            </a:r>
          </a:p>
          <a:p>
            <a:r>
              <a:rPr lang="en-US" sz="3000" dirty="0"/>
              <a:t>If we increase temperature, the average kinetic energy increases. This results in a greater distribution of molecular speeds. Therefore, there are more possible kinetic energy values, resulting in more microstates, increasing entropy.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Molecular Motions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6700" y="914400"/>
            <a:ext cx="8610600" cy="4038600"/>
          </a:xfrm>
        </p:spPr>
        <p:txBody>
          <a:bodyPr/>
          <a:lstStyle/>
          <a:p>
            <a:pPr eaLnBrk="1" hangingPunct="1"/>
            <a:r>
              <a:rPr lang="en-US" sz="2800"/>
              <a:t>Molecules exhibit several types of motion.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Translational: Movement of the entire molecule from one place to another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Vibrational: Periodic motion of atoms within a molecule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Rotational: Rotation of the molecule about an axis</a:t>
            </a:r>
          </a:p>
          <a:p>
            <a:pPr eaLnBrk="1" hangingPunct="1"/>
            <a:r>
              <a:rPr lang="en-US" sz="2800"/>
              <a:t>Note: More </a:t>
            </a:r>
            <a:r>
              <a:rPr lang="en-US" sz="2800" i="1"/>
              <a:t>atoms </a:t>
            </a:r>
            <a:r>
              <a:rPr lang="en-US" sz="2800"/>
              <a:t>means more microstates (more possible molecular motions).</a:t>
            </a:r>
          </a:p>
        </p:txBody>
      </p:sp>
      <p:pic>
        <p:nvPicPr>
          <p:cNvPr id="5" name="Picture 4" descr="19_08_Figure.jpg"/>
          <p:cNvPicPr>
            <a:picLocks noChangeAspect="1"/>
          </p:cNvPicPr>
          <p:nvPr/>
        </p:nvPicPr>
        <p:blipFill>
          <a:blip r:embed="rId3"/>
          <a:srcRect b="8730"/>
          <a:stretch>
            <a:fillRect/>
          </a:stretch>
        </p:blipFill>
        <p:spPr>
          <a:xfrm>
            <a:off x="609600" y="4953000"/>
            <a:ext cx="7050157" cy="1447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Entropy on the Molecular Scale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275138"/>
          </a:xfrm>
        </p:spPr>
        <p:txBody>
          <a:bodyPr/>
          <a:lstStyle/>
          <a:p>
            <a:pPr eaLnBrk="1" hangingPunct="1"/>
            <a:r>
              <a:rPr lang="en-US" sz="2800"/>
              <a:t>The number of microstates and, therefore, the entropy tend to increase with increases in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temperature.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volume.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the number of independently moving molecules.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Entropy and Physical States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90600"/>
            <a:ext cx="8534400" cy="2705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Entropy increases with the freedom of motion of molecules.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g</a:t>
            </a:r>
            <a:r>
              <a:rPr lang="en-US" sz="2400" dirty="0"/>
              <a:t>) &gt; </a:t>
            </a: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l</a:t>
            </a:r>
            <a:r>
              <a:rPr lang="en-US" sz="2400" dirty="0"/>
              <a:t>) &gt; </a:t>
            </a:r>
            <a:r>
              <a:rPr lang="en-US" sz="2400" i="1" dirty="0" err="1"/>
              <a:t>S</a:t>
            </a:r>
            <a:r>
              <a:rPr lang="en-US" sz="2400" dirty="0" err="1"/>
              <a:t>(</a:t>
            </a:r>
            <a:r>
              <a:rPr lang="en-US" sz="2400" i="1" dirty="0" err="1"/>
              <a:t>s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Entropy of a system increases for processes where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gases form from either solids or liquids.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liquids or solutions form from solids.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400" dirty="0"/>
              <a:t>the number of gas molecules increases</a:t>
            </a:r>
            <a:br>
              <a:rPr lang="en-US" sz="2400" dirty="0"/>
            </a:br>
            <a:r>
              <a:rPr lang="en-US" sz="2400" dirty="0"/>
              <a:t> during a chemical reaction.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7" name="Picture 6" descr="19_09_Figure.jpg"/>
          <p:cNvPicPr>
            <a:picLocks noChangeAspect="1"/>
          </p:cNvPicPr>
          <p:nvPr/>
        </p:nvPicPr>
        <p:blipFill>
          <a:blip r:embed="rId3"/>
          <a:srcRect b="3997"/>
          <a:stretch>
            <a:fillRect/>
          </a:stretch>
        </p:blipFill>
        <p:spPr>
          <a:xfrm>
            <a:off x="152399" y="3886200"/>
            <a:ext cx="4230535" cy="2286000"/>
          </a:xfrm>
          <a:prstGeom prst="rect">
            <a:avLst/>
          </a:prstGeom>
        </p:spPr>
      </p:pic>
      <p:pic>
        <p:nvPicPr>
          <p:cNvPr id="8" name="Picture 7" descr="19_10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572000" y="4343400"/>
            <a:ext cx="1838357" cy="1828800"/>
          </a:xfrm>
          <a:prstGeom prst="rect">
            <a:avLst/>
          </a:prstGeom>
        </p:spPr>
      </p:pic>
      <p:pic>
        <p:nvPicPr>
          <p:cNvPr id="9" name="Picture 8" descr="19_11_Figure.jpg"/>
          <p:cNvPicPr>
            <a:picLocks noChangeAspect="1"/>
          </p:cNvPicPr>
          <p:nvPr/>
        </p:nvPicPr>
        <p:blipFill>
          <a:blip r:embed="rId5"/>
          <a:srcRect b="2546"/>
          <a:stretch>
            <a:fillRect/>
          </a:stretch>
        </p:blipFill>
        <p:spPr>
          <a:xfrm>
            <a:off x="6477000" y="3124200"/>
            <a:ext cx="2495161" cy="2438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Third Law of Thermodynamics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524000"/>
            <a:ext cx="4724400" cy="3962400"/>
          </a:xfrm>
        </p:spPr>
        <p:txBody>
          <a:bodyPr/>
          <a:lstStyle/>
          <a:p>
            <a:pPr eaLnBrk="1" hangingPunct="1"/>
            <a:r>
              <a:rPr lang="en-US" sz="2800"/>
              <a:t>The entropy of a pure crystalline substance at absolute zero is 0.</a:t>
            </a:r>
          </a:p>
          <a:p>
            <a:pPr eaLnBrk="1" hangingPunct="1"/>
            <a:r>
              <a:rPr lang="en-US" sz="2800"/>
              <a:t>Consider all atoms or molecules in the perfect lattice at 0 K; there will only be </a:t>
            </a:r>
            <a:r>
              <a:rPr lang="en-US" sz="2800" i="1"/>
              <a:t>one </a:t>
            </a:r>
            <a:r>
              <a:rPr lang="en-US" sz="2800"/>
              <a:t>microstate.</a:t>
            </a:r>
          </a:p>
          <a:p>
            <a:pPr eaLnBrk="1" hangingPunct="1"/>
            <a:r>
              <a:rPr lang="en-US" sz="2800" i="1"/>
              <a:t>S</a:t>
            </a:r>
            <a:r>
              <a:rPr lang="en-US" sz="2800"/>
              <a:t>  =  </a:t>
            </a:r>
            <a:r>
              <a:rPr lang="en-US" sz="2800" i="1"/>
              <a:t>k</a:t>
            </a:r>
            <a:r>
              <a:rPr lang="en-US" sz="2800"/>
              <a:t> ln </a:t>
            </a:r>
            <a:r>
              <a:rPr lang="en-US" sz="2800" i="1"/>
              <a:t>W</a:t>
            </a:r>
            <a:r>
              <a:rPr lang="en-US" sz="2800"/>
              <a:t>  =  </a:t>
            </a:r>
            <a:r>
              <a:rPr lang="en-US" sz="2800" i="1"/>
              <a:t>k</a:t>
            </a:r>
            <a:r>
              <a:rPr lang="en-US" sz="2800"/>
              <a:t> ln 1  =  0</a:t>
            </a:r>
          </a:p>
        </p:txBody>
      </p:sp>
      <p:pic>
        <p:nvPicPr>
          <p:cNvPr id="5" name="Picture 4" descr="19_1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80763" y="1600200"/>
            <a:ext cx="3986437" cy="3505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Entropies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6096000" cy="4876800"/>
          </a:xfrm>
        </p:spPr>
        <p:txBody>
          <a:bodyPr/>
          <a:lstStyle/>
          <a:p>
            <a:pPr marL="344488" indent="-344488" eaLnBrk="1" hangingPunct="1"/>
            <a:r>
              <a:rPr lang="en-US" sz="2800" dirty="0"/>
              <a:t>The reference for entropy is 0 K, </a:t>
            </a:r>
            <a:br>
              <a:rPr lang="en-US" sz="2800" dirty="0"/>
            </a:br>
            <a:r>
              <a:rPr lang="en-US" sz="2800" dirty="0"/>
              <a:t>so the values for elements are </a:t>
            </a:r>
            <a:r>
              <a:rPr lang="en-US" sz="2800" i="1" dirty="0"/>
              <a:t>not </a:t>
            </a:r>
            <a:r>
              <a:rPr lang="en-US" sz="2800" dirty="0"/>
              <a:t>0 J/mol K at 298 K.</a:t>
            </a:r>
          </a:p>
          <a:p>
            <a:pPr marL="344488" indent="-344488" eaLnBrk="1" hangingPunct="1"/>
            <a:r>
              <a:rPr lang="en-US" sz="2800" dirty="0"/>
              <a:t>Standard molar enthalpy for gases are generally greater than liquids and solids. (Be careful of size!)</a:t>
            </a:r>
          </a:p>
          <a:p>
            <a:pPr marL="344488" indent="-344488" eaLnBrk="1" hangingPunct="1"/>
            <a:r>
              <a:rPr lang="en-US" sz="2800" dirty="0">
                <a:solidFill>
                  <a:srgbClr val="C82E32"/>
                </a:solidFill>
              </a:rPr>
              <a:t>Standard entropies increase with molar mass</a:t>
            </a:r>
            <a:r>
              <a:rPr lang="en-US" sz="2800" dirty="0"/>
              <a:t>.</a:t>
            </a:r>
          </a:p>
          <a:p>
            <a:pPr marL="344488" indent="-344488" eaLnBrk="1" hangingPunct="1"/>
            <a:r>
              <a:rPr lang="en-US" sz="2800" dirty="0">
                <a:solidFill>
                  <a:srgbClr val="C82E32"/>
                </a:solidFill>
              </a:rPr>
              <a:t>Standard entropies increase with number of atoms in a formula</a:t>
            </a:r>
            <a:r>
              <a:rPr lang="en-US" sz="2800" dirty="0"/>
              <a:t>.</a:t>
            </a:r>
          </a:p>
        </p:txBody>
      </p:sp>
      <p:pic>
        <p:nvPicPr>
          <p:cNvPr id="5" name="Picture 4" descr="19_01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369604" y="1219200"/>
            <a:ext cx="2503124" cy="4495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Entropy Changes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1752600"/>
            <a:ext cx="88011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/>
              <a:t>	Entropy changes for a reaction can be calculated in a manner analogous to that by which </a:t>
            </a:r>
            <a:r>
              <a:rPr lang="en-US" dirty="0">
                <a:latin typeface="Symbol" charset="2"/>
                <a:sym typeface="Symbol" charset="2"/>
              </a:rPr>
              <a:t></a:t>
            </a:r>
            <a:r>
              <a:rPr lang="en-US" i="1" dirty="0"/>
              <a:t>H</a:t>
            </a:r>
            <a:r>
              <a:rPr lang="en-US" dirty="0"/>
              <a:t> is calculated: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3600">
                <a:latin typeface="Symbol" charset="2"/>
                <a:sym typeface="Symbol" charset="2"/>
              </a:rPr>
              <a:t></a:t>
            </a:r>
            <a:r>
              <a:rPr lang="en-US" i="1"/>
              <a:t>S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= </a:t>
            </a:r>
            <a:r>
              <a:rPr lang="en-US" sz="4000" dirty="0" err="1">
                <a:latin typeface="Symbol" charset="2"/>
                <a:sym typeface="Symbol" charset="2"/>
              </a:rPr>
              <a:t></a:t>
            </a:r>
            <a:r>
              <a:rPr lang="en-US" sz="3600" i="1" dirty="0" err="1"/>
              <a:t>n</a:t>
            </a:r>
            <a:r>
              <a:rPr lang="en-US" sz="3600" err="1">
                <a:latin typeface="Symbol" charset="2"/>
                <a:sym typeface="Symbol" charset="2"/>
              </a:rPr>
              <a:t></a:t>
            </a:r>
            <a:r>
              <a:rPr lang="en-US" i="1">
                <a:sym typeface="Symbol" charset="2"/>
              </a:rPr>
              <a:t>S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 sz="2800">
                <a:sym typeface="Symbol" charset="2"/>
              </a:rPr>
              <a:t>(</a:t>
            </a:r>
            <a:r>
              <a:rPr lang="en-US" sz="2800" dirty="0" err="1">
                <a:sym typeface="Symbol" charset="2"/>
              </a:rPr>
              <a:t>products</a:t>
            </a:r>
            <a:r>
              <a:rPr lang="en-US" sz="2800" dirty="0">
                <a:sym typeface="Symbol" charset="2"/>
              </a:rPr>
              <a:t>)</a:t>
            </a:r>
            <a:r>
              <a:rPr lang="en-US" dirty="0">
                <a:sym typeface="Symbol" charset="2"/>
              </a:rPr>
              <a:t> – </a:t>
            </a:r>
            <a:r>
              <a:rPr lang="en-US" sz="4000" dirty="0" err="1">
                <a:latin typeface="Symbol" charset="2"/>
                <a:sym typeface="Symbol" charset="2"/>
              </a:rPr>
              <a:t></a:t>
            </a:r>
            <a:r>
              <a:rPr lang="en-US" sz="3600" i="1" dirty="0" err="1"/>
              <a:t>m</a:t>
            </a:r>
            <a:r>
              <a:rPr lang="en-US" sz="3600" err="1">
                <a:latin typeface="Symbol" charset="2"/>
                <a:sym typeface="Symbol" charset="2"/>
              </a:rPr>
              <a:t></a:t>
            </a:r>
            <a:r>
              <a:rPr lang="en-US" i="1">
                <a:sym typeface="Symbol" charset="2"/>
              </a:rPr>
              <a:t>S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 sz="2800">
                <a:sym typeface="Symbol" charset="2"/>
              </a:rPr>
              <a:t>(</a:t>
            </a:r>
            <a:r>
              <a:rPr lang="en-US" sz="2800" dirty="0" err="1">
                <a:sym typeface="Symbol" charset="2"/>
              </a:rPr>
              <a:t>reactants</a:t>
            </a:r>
            <a:r>
              <a:rPr lang="en-US" sz="2800" dirty="0">
                <a:sym typeface="Symbol" charset="2"/>
              </a:rPr>
              <a:t>)</a:t>
            </a:r>
            <a:endParaRPr lang="en-US" dirty="0"/>
          </a:p>
          <a:p>
            <a:pPr algn="ctr" eaLnBrk="1" hangingPunct="1">
              <a:buFontTx/>
              <a:buNone/>
            </a:pPr>
            <a:r>
              <a:rPr lang="en-US" dirty="0"/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dirty="0"/>
              <a:t>	where </a:t>
            </a:r>
            <a:r>
              <a:rPr lang="en-US" i="1" dirty="0" err="1"/>
              <a:t>n</a:t>
            </a:r>
            <a:r>
              <a:rPr lang="en-US" dirty="0"/>
              <a:t> and </a:t>
            </a:r>
            <a:r>
              <a:rPr lang="en-US" i="1" dirty="0" err="1"/>
              <a:t>m</a:t>
            </a:r>
            <a:r>
              <a:rPr lang="en-US" dirty="0"/>
              <a:t> are the coefficients in the balanced chemical equation.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600" dirty="0"/>
              <a:t>Entropy Changes in Surroundings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1828800"/>
          </a:xfrm>
        </p:spPr>
        <p:txBody>
          <a:bodyPr/>
          <a:lstStyle/>
          <a:p>
            <a:pPr eaLnBrk="1" hangingPunct="1"/>
            <a:r>
              <a:rPr lang="en-US"/>
              <a:t>Heat that flows into or out of the system changes the entropy of the surroundings.</a:t>
            </a:r>
          </a:p>
          <a:p>
            <a:pPr eaLnBrk="1" hangingPunct="1"/>
            <a:r>
              <a:rPr lang="en-US"/>
              <a:t>For an isothermal process</a:t>
            </a:r>
          </a:p>
        </p:txBody>
      </p:sp>
      <p:grpSp>
        <p:nvGrpSpPr>
          <p:cNvPr id="22532" name="Group 13"/>
          <p:cNvGrpSpPr>
            <a:grpSpLocks/>
          </p:cNvGrpSpPr>
          <p:nvPr/>
        </p:nvGrpSpPr>
        <p:grpSpPr bwMode="auto">
          <a:xfrm>
            <a:off x="2922588" y="3021013"/>
            <a:ext cx="2103437" cy="833437"/>
            <a:chOff x="2125" y="2541"/>
            <a:chExt cx="1325" cy="525"/>
          </a:xfrm>
        </p:grpSpPr>
        <p:sp>
          <p:nvSpPr>
            <p:cNvPr id="22537" name="Rectangle 4"/>
            <p:cNvSpPr>
              <a:spLocks noChangeArrowheads="1"/>
            </p:cNvSpPr>
            <p:nvPr/>
          </p:nvSpPr>
          <p:spPr bwMode="auto">
            <a:xfrm>
              <a:off x="2125" y="2698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endParaRPr lang="en-US" sz="3200"/>
            </a:p>
          </p:txBody>
        </p:sp>
        <p:sp>
          <p:nvSpPr>
            <p:cNvPr id="22538" name="Rectangle 5"/>
            <p:cNvSpPr>
              <a:spLocks noChangeArrowheads="1"/>
            </p:cNvSpPr>
            <p:nvPr/>
          </p:nvSpPr>
          <p:spPr bwMode="auto">
            <a:xfrm>
              <a:off x="3334" y="2541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endParaRPr lang="en-US" sz="3200" i="1"/>
            </a:p>
          </p:txBody>
        </p:sp>
      </p:grpSp>
      <p:sp>
        <p:nvSpPr>
          <p:cNvPr id="22533" name="Rectangle 9"/>
          <p:cNvSpPr>
            <a:spLocks noChangeArrowheads="1"/>
          </p:cNvSpPr>
          <p:nvPr/>
        </p:nvSpPr>
        <p:spPr bwMode="auto">
          <a:xfrm>
            <a:off x="455613" y="4114800"/>
            <a:ext cx="82311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4488" indent="-344488" eaLnBrk="0" hangingPunct="0">
              <a:buFontTx/>
              <a:buChar char="•"/>
            </a:pPr>
            <a:r>
              <a:rPr lang="en-US" sz="3200" dirty="0"/>
              <a:t>At constant pressure, </a:t>
            </a:r>
            <a:r>
              <a:rPr lang="en-US" sz="3200" i="1" dirty="0" err="1"/>
              <a:t>q</a:t>
            </a:r>
            <a:r>
              <a:rPr lang="en-US" sz="3200" baseline="-25000" dirty="0" err="1"/>
              <a:t>sys</a:t>
            </a:r>
            <a:r>
              <a:rPr lang="en-US" sz="3200" dirty="0"/>
              <a:t> is simply </a:t>
            </a:r>
            <a:r>
              <a:rPr lang="en-US" sz="3200" dirty="0">
                <a:latin typeface="Symbol" charset="2"/>
                <a:sym typeface="Symbol" charset="2"/>
              </a:rPr>
              <a:t></a:t>
            </a:r>
            <a:r>
              <a:rPr lang="en-US" sz="3200" i="1" dirty="0"/>
              <a:t>H</a:t>
            </a:r>
            <a:r>
              <a:rPr lang="en-US" sz="3200" dirty="0"/>
              <a:t> for the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415" y="3218498"/>
            <a:ext cx="2249170" cy="773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60" y="5257800"/>
            <a:ext cx="4373880" cy="7467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Changes in Internal Energy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19200"/>
            <a:ext cx="77724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If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&gt; 0, </a:t>
            </a:r>
            <a:r>
              <a:rPr lang="en-US" i="1" dirty="0" err="1"/>
              <a:t>E</a:t>
            </a:r>
            <a:r>
              <a:rPr lang="en-US" baseline="-25000" dirty="0" err="1"/>
              <a:t>final</a:t>
            </a:r>
            <a:r>
              <a:rPr lang="en-US" dirty="0"/>
              <a:t> &gt; </a:t>
            </a:r>
            <a:r>
              <a:rPr lang="en-US" i="1" dirty="0" err="1"/>
              <a:t>E</a:t>
            </a:r>
            <a:r>
              <a:rPr lang="en-US" baseline="-25000" dirty="0" err="1"/>
              <a:t>initial</a:t>
            </a: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Therefore, the system </a:t>
            </a:r>
            <a:r>
              <a:rPr lang="en-US" i="1" dirty="0"/>
              <a:t>absorbed</a:t>
            </a:r>
            <a:r>
              <a:rPr lang="en-US" dirty="0"/>
              <a:t> energy from the surroundings.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This energy change is called </a:t>
            </a:r>
            <a:r>
              <a:rPr lang="en-US" b="1" dirty="0" err="1"/>
              <a:t>endergonic</a:t>
            </a:r>
            <a:r>
              <a:rPr lang="en-US" b="1" dirty="0"/>
              <a:t>.</a:t>
            </a:r>
          </a:p>
        </p:txBody>
      </p:sp>
      <p:pic>
        <p:nvPicPr>
          <p:cNvPr id="6" name="Picture 5" descr="05_05_Figure.jpg"/>
          <p:cNvPicPr>
            <a:picLocks noChangeAspect="1"/>
          </p:cNvPicPr>
          <p:nvPr/>
        </p:nvPicPr>
        <p:blipFill>
          <a:blip r:embed="rId3"/>
          <a:srcRect b="3313"/>
          <a:stretch>
            <a:fillRect/>
          </a:stretch>
        </p:blipFill>
        <p:spPr>
          <a:xfrm>
            <a:off x="1752600" y="3276600"/>
            <a:ext cx="5716187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600"/>
              <a:t>Entropy Change in the Universe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382000" cy="3829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universe is composed of the system and the surroundings.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Therefore,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S</a:t>
            </a:r>
            <a:r>
              <a:rPr lang="en-US" baseline="-25000"/>
              <a:t>universe</a:t>
            </a:r>
            <a:r>
              <a:rPr lang="en-US"/>
              <a:t> = 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S</a:t>
            </a:r>
            <a:r>
              <a:rPr lang="en-US" baseline="-25000">
                <a:sym typeface="Symbol" charset="2"/>
              </a:rPr>
              <a:t>system</a:t>
            </a:r>
            <a:r>
              <a:rPr lang="en-US">
                <a:sym typeface="Symbol" charset="2"/>
              </a:rPr>
              <a:t> + 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>
                <a:sym typeface="Symbol" charset="2"/>
              </a:rPr>
              <a:t>S</a:t>
            </a:r>
            <a:r>
              <a:rPr lang="en-US" baseline="-25000">
                <a:sym typeface="Symbol" charset="2"/>
              </a:rPr>
              <a:t>surroundings</a:t>
            </a: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>
                <a:sym typeface="Symbol" charset="2"/>
              </a:rPr>
              <a:t>For spontaneous processes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>
                <a:sym typeface="Symbol" charset="2"/>
              </a:rPr>
              <a:t> 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>
                <a:sym typeface="Symbol" charset="2"/>
              </a:rPr>
              <a:t>S</a:t>
            </a:r>
            <a:r>
              <a:rPr lang="en-US" baseline="-25000">
                <a:sym typeface="Symbol" charset="2"/>
              </a:rPr>
              <a:t>universe </a:t>
            </a:r>
            <a:r>
              <a:rPr lang="en-US">
                <a:sym typeface="Symbol" charset="2"/>
              </a:rPr>
              <a:t>&gt; 0</a:t>
            </a:r>
            <a:endParaRPr lang="en-US" baseline="-25000">
              <a:sym typeface="Symbol" charset="2"/>
            </a:endParaRP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eaLnBrk="1" hangingPunct="1"/>
            <a:r>
              <a:rPr lang="en-US"/>
              <a:t>Total Entropy and Spontaneity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4953000"/>
          </a:xfrm>
        </p:spPr>
        <p:txBody>
          <a:bodyPr/>
          <a:lstStyle/>
          <a:p>
            <a:pPr eaLnBrk="1" hangingPunct="1"/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 +  </a:t>
            </a:r>
            <a:r>
              <a:rPr lang="el-GR" sz="2800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aseline="-25000">
                <a:latin typeface="Arial Unicode MS" charset="0"/>
                <a:ea typeface="Arial Unicode MS" charset="0"/>
                <a:cs typeface="Arial Unicode MS" charset="0"/>
              </a:rPr>
              <a:t>surroundings</a:t>
            </a:r>
            <a:endParaRPr lang="en-US" sz="2800">
              <a:latin typeface="Arial Unicode MS" charset="0"/>
              <a:ea typeface="Arial Unicode MS" charset="0"/>
              <a:cs typeface="Arial Unicode MS" charset="0"/>
            </a:endParaRP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Substitute for the entropy of the surroundings: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–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/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Multiply by −</a:t>
            </a:r>
            <a:r>
              <a:rPr lang="en-US" sz="2800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+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endParaRPr lang="en-US">
              <a:latin typeface="Arial Unicode MS" charset="0"/>
              <a:ea typeface="Arial Unicode MS" charset="0"/>
              <a:cs typeface="Arial Unicode MS" charset="0"/>
            </a:endParaRP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Rearrange:</a:t>
            </a:r>
          </a:p>
          <a:p>
            <a:pPr lvl="1" eaLnBrk="1" hangingPunct="1">
              <a:buClr>
                <a:srgbClr val="00CC00"/>
              </a:buClr>
              <a:buFont typeface="Wingdings" charset="2"/>
              <a:buChar char="Ø"/>
            </a:pP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  <a:r>
              <a:rPr lang="en-US">
                <a:latin typeface="Arial Unicode MS" charset="0"/>
                <a:ea typeface="Arial Unicode MS" charset="0"/>
                <a:cs typeface="Arial Unicode MS" charset="0"/>
              </a:rPr>
              <a:t>  −  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baseline="-25000">
                <a:latin typeface="Arial Unicode MS" charset="0"/>
                <a:ea typeface="Arial Unicode MS" charset="0"/>
                <a:cs typeface="Arial Unicode MS" charset="0"/>
              </a:rPr>
              <a:t>system</a:t>
            </a:r>
          </a:p>
          <a:p>
            <a:pPr eaLnBrk="1" hangingPunct="1"/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Call 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−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l-GR" sz="28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800" b="1" baseline="-25000">
                <a:latin typeface="Arial Unicode MS" charset="0"/>
                <a:ea typeface="Arial Unicode MS" charset="0"/>
                <a:cs typeface="Arial Unicode MS" charset="0"/>
              </a:rPr>
              <a:t>universe</a:t>
            </a:r>
            <a:r>
              <a:rPr lang="en-US" sz="2800">
                <a:latin typeface="Arial Unicode MS" charset="0"/>
                <a:ea typeface="Arial Unicode MS" charset="0"/>
                <a:cs typeface="Arial Unicode MS" charset="0"/>
              </a:rPr>
              <a:t> the 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Gibbs Free Energy (</a:t>
            </a:r>
            <a:r>
              <a:rPr lang="el-GR" sz="28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2800" b="1" i="1">
                <a:latin typeface="Arial Unicode MS" charset="0"/>
                <a:ea typeface="Arial Unicode MS" charset="0"/>
                <a:cs typeface="Arial Unicode MS" charset="0"/>
              </a:rPr>
              <a:t>G</a:t>
            </a:r>
            <a:r>
              <a:rPr lang="en-US" sz="2800" b="1">
                <a:latin typeface="Arial Unicode MS" charset="0"/>
                <a:ea typeface="Arial Unicode MS" charset="0"/>
                <a:cs typeface="Arial Unicode MS" charset="0"/>
              </a:rPr>
              <a:t>):</a:t>
            </a:r>
          </a:p>
          <a:p>
            <a:pPr lvl="1" eaLnBrk="1" hangingPunct="1">
              <a:buFont typeface="Arial" charset="0"/>
              <a:buChar char="•"/>
            </a:pP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G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 =  </a:t>
            </a: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H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 − 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T</a:t>
            </a:r>
            <a:r>
              <a:rPr lang="en-US" sz="3200" b="1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l-GR" sz="3200" b="1">
                <a:latin typeface="Arial Unicode MS" charset="0"/>
                <a:ea typeface="Arial Unicode MS" charset="0"/>
                <a:cs typeface="Arial Unicode MS" charset="0"/>
              </a:rPr>
              <a:t>Δ</a:t>
            </a:r>
            <a:r>
              <a:rPr lang="en-US" sz="3200" b="1" i="1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endParaRPr lang="el-GR" sz="3200" b="1" i="1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2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Gibbs Free Energy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0" y="1524000"/>
            <a:ext cx="4246563" cy="4017963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</a:rPr>
              <a:t>D</a:t>
            </a:r>
            <a:r>
              <a:rPr lang="en-US" sz="2800" i="1"/>
              <a:t>G</a:t>
            </a:r>
            <a:r>
              <a:rPr lang="en-US" sz="2800"/>
              <a:t> is negative, the forward reaction is spontaneous.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</a:rPr>
              <a:t>D</a:t>
            </a:r>
            <a:r>
              <a:rPr lang="en-US" sz="2800" i="1"/>
              <a:t>G</a:t>
            </a:r>
            <a:r>
              <a:rPr lang="en-US" sz="2800"/>
              <a:t> is 0, the system is at equilibrium.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/>
              <a:t>If </a:t>
            </a:r>
            <a:r>
              <a:rPr lang="en-US" sz="2800">
                <a:latin typeface="Symbol" charset="2"/>
                <a:sym typeface="Symbol" charset="2"/>
              </a:rPr>
              <a:t></a:t>
            </a:r>
            <a:r>
              <a:rPr lang="en-US" sz="2800" i="1"/>
              <a:t>G</a:t>
            </a:r>
            <a:r>
              <a:rPr lang="en-US" sz="2800"/>
              <a:t> is positive, the reaction is spontaneous in the reverse direction.</a:t>
            </a:r>
          </a:p>
        </p:txBody>
      </p:sp>
      <p:pic>
        <p:nvPicPr>
          <p:cNvPr id="5" name="Picture 4" descr="19_1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04800" y="1981200"/>
            <a:ext cx="3733799" cy="30749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Free Energy Changes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16050"/>
            <a:ext cx="7772400" cy="16779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Analogous to standard </a:t>
            </a:r>
            <a:br>
              <a:rPr lang="en-US" dirty="0"/>
            </a:br>
            <a:r>
              <a:rPr lang="en-US" dirty="0"/>
              <a:t>enthalpies of formation are </a:t>
            </a:r>
            <a:br>
              <a:rPr lang="en-US" dirty="0"/>
            </a:br>
            <a:r>
              <a:rPr lang="en-US" dirty="0"/>
              <a:t>standard free energies of </a:t>
            </a:r>
            <a:br>
              <a:rPr lang="en-US" dirty="0"/>
            </a:br>
            <a:r>
              <a:rPr lang="en-US" dirty="0"/>
              <a:t>formation, </a:t>
            </a:r>
            <a:r>
              <a:rPr lang="en-US" err="1">
                <a:latin typeface="Symbol" charset="2"/>
                <a:sym typeface="Symbol" charset="2"/>
              </a:rPr>
              <a:t></a:t>
            </a:r>
            <a:r>
              <a:rPr lang="en-US" i="1"/>
              <a:t>G</a:t>
            </a:r>
            <a:r>
              <a:rPr lang="en-US" i="1" baseline="-25000"/>
              <a:t>f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>
                <a:sym typeface="Symbol" charset="2"/>
              </a:rPr>
              <a:t>:</a:t>
            </a:r>
            <a:endParaRPr lang="en-US" dirty="0"/>
          </a:p>
        </p:txBody>
      </p:sp>
      <p:grpSp>
        <p:nvGrpSpPr>
          <p:cNvPr id="26628" name="Group 11"/>
          <p:cNvGrpSpPr>
            <a:grpSpLocks/>
          </p:cNvGrpSpPr>
          <p:nvPr/>
        </p:nvGrpSpPr>
        <p:grpSpPr bwMode="auto">
          <a:xfrm>
            <a:off x="1066800" y="3717925"/>
            <a:ext cx="8001000" cy="631825"/>
            <a:chOff x="0" y="2448"/>
            <a:chExt cx="5040" cy="398"/>
          </a:xfrm>
        </p:grpSpPr>
        <p:sp>
          <p:nvSpPr>
            <p:cNvPr id="26632" name="Rectangle 5"/>
            <p:cNvSpPr>
              <a:spLocks noChangeArrowheads="1"/>
            </p:cNvSpPr>
            <p:nvPr/>
          </p:nvSpPr>
          <p:spPr bwMode="auto">
            <a:xfrm>
              <a:off x="0" y="2448"/>
              <a:ext cx="504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endParaRPr lang="en-US" sz="3200"/>
            </a:p>
          </p:txBody>
        </p:sp>
        <p:sp>
          <p:nvSpPr>
            <p:cNvPr id="26633" name="Rectangle 6"/>
            <p:cNvSpPr>
              <a:spLocks noChangeArrowheads="1"/>
            </p:cNvSpPr>
            <p:nvPr/>
          </p:nvSpPr>
          <p:spPr bwMode="auto">
            <a:xfrm>
              <a:off x="1452" y="2581"/>
              <a:ext cx="116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endParaRPr lang="en-US" sz="3200" i="1" baseline="-25000"/>
            </a:p>
          </p:txBody>
        </p:sp>
        <p:sp>
          <p:nvSpPr>
            <p:cNvPr id="26634" name="Rectangle 7"/>
            <p:cNvSpPr>
              <a:spLocks noChangeArrowheads="1"/>
            </p:cNvSpPr>
            <p:nvPr/>
          </p:nvSpPr>
          <p:spPr bwMode="auto">
            <a:xfrm>
              <a:off x="3588" y="2581"/>
              <a:ext cx="116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endParaRPr lang="en-US" sz="3200" i="1" baseline="-25000"/>
            </a:p>
          </p:txBody>
        </p:sp>
      </p:grpSp>
      <p:sp>
        <p:nvSpPr>
          <p:cNvPr id="26629" name="Rectangle 9"/>
          <p:cNvSpPr>
            <a:spLocks noChangeArrowheads="1"/>
          </p:cNvSpPr>
          <p:nvPr/>
        </p:nvSpPr>
        <p:spPr bwMode="auto">
          <a:xfrm>
            <a:off x="979488" y="4267200"/>
            <a:ext cx="8153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/>
              <a:t>where </a:t>
            </a:r>
            <a:r>
              <a:rPr lang="en-US" sz="3200" i="1" dirty="0" err="1"/>
              <a:t>n</a:t>
            </a:r>
            <a:r>
              <a:rPr lang="en-US" sz="3200" dirty="0"/>
              <a:t> and </a:t>
            </a:r>
            <a:r>
              <a:rPr lang="en-US" sz="3200" i="1" dirty="0" err="1"/>
              <a:t>m</a:t>
            </a:r>
            <a:r>
              <a:rPr lang="en-US" sz="3200" dirty="0"/>
              <a:t> are the </a:t>
            </a:r>
            <a:br>
              <a:rPr lang="en-US" sz="3200" dirty="0"/>
            </a:br>
            <a:r>
              <a:rPr lang="en-US" sz="3200" dirty="0" err="1"/>
              <a:t>stoichiometric</a:t>
            </a:r>
            <a:r>
              <a:rPr lang="en-US" sz="3200" dirty="0"/>
              <a:t> coefficients.</a:t>
            </a:r>
          </a:p>
        </p:txBody>
      </p:sp>
      <p:pic>
        <p:nvPicPr>
          <p:cNvPr id="10" name="Picture 9" descr="19_1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477000" y="1523999"/>
            <a:ext cx="2160062" cy="41486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Free Energy Changes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200400"/>
            <a:ext cx="8305800" cy="2590800"/>
          </a:xfrm>
        </p:spPr>
        <p:txBody>
          <a:bodyPr/>
          <a:lstStyle/>
          <a:p>
            <a:pPr eaLnBrk="1" hangingPunct="1"/>
            <a:r>
              <a:rPr lang="en-US" sz="2800" dirty="0"/>
              <a:t>How does </a:t>
            </a:r>
            <a:r>
              <a:rPr lang="el-GR" sz="2800" dirty="0">
                <a:ea typeface="Arial" charset="0"/>
                <a:cs typeface="Arial" charset="0"/>
                <a:sym typeface="Symbol" charset="2"/>
              </a:rPr>
              <a:t>Δ</a:t>
            </a:r>
            <a:r>
              <a:rPr lang="en-US" sz="2800" i="1" dirty="0"/>
              <a:t>G</a:t>
            </a:r>
            <a:r>
              <a:rPr lang="en-US" sz="2800" dirty="0">
                <a:sym typeface="Symbol" charset="2"/>
              </a:rPr>
              <a:t> change with temperature?</a:t>
            </a:r>
          </a:p>
          <a:p>
            <a:pPr eaLnBrk="1" hangingPunct="1"/>
            <a:r>
              <a:rPr lang="el-GR" sz="2800" dirty="0"/>
              <a:t>Δ</a:t>
            </a:r>
            <a:r>
              <a:rPr lang="en-US" sz="2800" i="1" dirty="0"/>
              <a:t>G</a:t>
            </a:r>
            <a:r>
              <a:rPr lang="en-US" sz="2800" dirty="0">
                <a:sym typeface="Symbol" charset="2"/>
              </a:rPr>
              <a:t> = </a:t>
            </a:r>
            <a:r>
              <a:rPr lang="el-GR" sz="2800" dirty="0">
                <a:sym typeface="Symbol" charset="2"/>
              </a:rPr>
              <a:t>Δ</a:t>
            </a:r>
            <a:r>
              <a:rPr lang="en-US" sz="2800" i="1" dirty="0">
                <a:sym typeface="Symbol" charset="2"/>
              </a:rPr>
              <a:t>H</a:t>
            </a:r>
            <a:r>
              <a:rPr lang="en-US" sz="2800" dirty="0">
                <a:sym typeface="Symbol" charset="2"/>
              </a:rPr>
              <a:t> – </a:t>
            </a:r>
            <a:r>
              <a:rPr lang="en-US" sz="2800" i="1" dirty="0">
                <a:sym typeface="Symbol" charset="2"/>
              </a:rPr>
              <a:t>T</a:t>
            </a:r>
            <a:r>
              <a:rPr lang="el-GR" sz="2800" dirty="0">
                <a:ea typeface="Arial" charset="0"/>
                <a:cs typeface="Arial" charset="0"/>
                <a:sym typeface="Symbol" charset="2"/>
              </a:rPr>
              <a:t>Δ</a:t>
            </a:r>
            <a:r>
              <a:rPr lang="en-US" sz="2800" i="1" dirty="0">
                <a:sym typeface="Symbol" charset="2"/>
              </a:rPr>
              <a:t>S</a:t>
            </a:r>
          </a:p>
          <a:p>
            <a:pPr eaLnBrk="1" hangingPunct="1"/>
            <a:r>
              <a:rPr lang="en-US" sz="2800" dirty="0">
                <a:sym typeface="Symbol" charset="2"/>
              </a:rPr>
              <a:t>Since reactions are spontaneous if </a:t>
            </a:r>
            <a:r>
              <a:rPr lang="el-GR" sz="2800" dirty="0"/>
              <a:t>Δ</a:t>
            </a:r>
            <a:r>
              <a:rPr lang="en-US" sz="2800" i="1" dirty="0"/>
              <a:t>G</a:t>
            </a:r>
            <a:r>
              <a:rPr lang="en-US" sz="2800" dirty="0"/>
              <a:t> &lt; 0, the sign of enthalpy and entropy and the magnitude of the temperature matters to spontaneity.</a:t>
            </a:r>
            <a:endParaRPr lang="en-US" sz="2800" dirty="0">
              <a:sym typeface="Symbol" charset="2"/>
            </a:endParaRPr>
          </a:p>
        </p:txBody>
      </p:sp>
      <p:pic>
        <p:nvPicPr>
          <p:cNvPr id="5" name="Picture 4" descr="19_03_Table.jpg"/>
          <p:cNvPicPr>
            <a:picLocks noChangeAspect="1"/>
          </p:cNvPicPr>
          <p:nvPr/>
        </p:nvPicPr>
        <p:blipFill>
          <a:blip r:embed="rId3"/>
          <a:srcRect b="8904"/>
          <a:stretch>
            <a:fillRect/>
          </a:stretch>
        </p:blipFill>
        <p:spPr>
          <a:xfrm>
            <a:off x="304800" y="990600"/>
            <a:ext cx="8534400" cy="20269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Free Energy and Equilibrium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610600" cy="4343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Under any conditions, standard or nonstandard, the free energy change can be found this way:</a:t>
            </a:r>
          </a:p>
          <a:p>
            <a:pPr marL="0" indent="0" eaLnBrk="1" hangingPunct="1">
              <a:buFontTx/>
              <a:buNone/>
            </a:pPr>
            <a:endParaRPr lang="en-US" dirty="0">
              <a:latin typeface="Symbol" charset="2"/>
              <a:sym typeface="Symbol" charset="2"/>
            </a:endParaRPr>
          </a:p>
          <a:p>
            <a:pPr marL="0" indent="0" eaLnBrk="1" hangingPunct="1">
              <a:buFontTx/>
              <a:buNone/>
            </a:pPr>
            <a:r>
              <a:rPr lang="en-US" dirty="0">
                <a:latin typeface="Symbol" charset="2"/>
                <a:sym typeface="Symbol" charset="2"/>
              </a:rPr>
              <a:t></a:t>
            </a:r>
            <a:r>
              <a:rPr lang="en-US" i="1" dirty="0"/>
              <a:t>G</a:t>
            </a:r>
            <a:r>
              <a:rPr lang="en-US" dirty="0"/>
              <a:t> = </a:t>
            </a:r>
            <a:r>
              <a:rPr lang="en-US" dirty="0">
                <a:latin typeface="Symbol" charset="2"/>
                <a:sym typeface="Symbol" charset="2"/>
              </a:rPr>
              <a:t></a:t>
            </a:r>
            <a:r>
              <a:rPr lang="en-US" i="1" dirty="0"/>
              <a:t>G</a:t>
            </a:r>
            <a:r>
              <a:rPr lang="en-US" dirty="0">
                <a:latin typeface="Arial"/>
                <a:cs typeface="Arial"/>
                <a:sym typeface="Symbol" charset="2"/>
              </a:rPr>
              <a:t>°</a:t>
            </a:r>
            <a:r>
              <a:rPr lang="en-US" dirty="0">
                <a:sym typeface="Symbol" charset="2"/>
              </a:rPr>
              <a:t> + </a:t>
            </a:r>
            <a:r>
              <a:rPr lang="en-US" i="1" dirty="0">
                <a:sym typeface="Symbol" charset="2"/>
              </a:rPr>
              <a:t>RT </a:t>
            </a:r>
            <a:r>
              <a:rPr lang="en-US" dirty="0">
                <a:sym typeface="Symbol" charset="2"/>
              </a:rPr>
              <a:t>ln </a:t>
            </a:r>
            <a:r>
              <a:rPr lang="en-US" i="1" dirty="0">
                <a:sym typeface="Symbol" charset="2"/>
              </a:rPr>
              <a:t>Q</a:t>
            </a:r>
          </a:p>
          <a:p>
            <a:pPr marL="0" indent="0" eaLnBrk="1" hangingPunct="1">
              <a:buFontTx/>
              <a:buNone/>
            </a:pPr>
            <a:endParaRPr lang="en-US" dirty="0">
              <a:sym typeface="Symbol" charset="2"/>
            </a:endParaRPr>
          </a:p>
          <a:p>
            <a:pPr marL="0" indent="0" eaLnBrk="1" hangingPunct="1">
              <a:buFontTx/>
              <a:buNone/>
            </a:pPr>
            <a:r>
              <a:rPr lang="en-US" sz="2800" dirty="0"/>
              <a:t>(Under standard conditions, concentrations are 1 </a:t>
            </a:r>
            <a:r>
              <a:rPr lang="en-US" sz="2800" i="1" dirty="0"/>
              <a:t>M</a:t>
            </a:r>
            <a:r>
              <a:rPr lang="en-US" sz="2800" dirty="0"/>
              <a:t>, so </a:t>
            </a:r>
            <a:r>
              <a:rPr lang="en-US" sz="2800" i="1" dirty="0"/>
              <a:t>Q</a:t>
            </a:r>
            <a:r>
              <a:rPr lang="en-US" sz="2800" dirty="0"/>
              <a:t> = 1 and ln </a:t>
            </a:r>
            <a:r>
              <a:rPr lang="en-US" sz="2800" i="1" dirty="0"/>
              <a:t>Q</a:t>
            </a:r>
            <a:r>
              <a:rPr lang="en-US" sz="2800" dirty="0"/>
              <a:t> = 0; the last term drops out.)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Free Energy and Equilibrium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724400"/>
          </a:xfrm>
        </p:spPr>
        <p:txBody>
          <a:bodyPr/>
          <a:lstStyle/>
          <a:p>
            <a:pPr eaLnBrk="1" hangingPunct="1"/>
            <a:r>
              <a:rPr lang="en-US"/>
              <a:t>At equilibrium, </a:t>
            </a:r>
            <a:r>
              <a:rPr lang="en-US" i="1"/>
              <a:t>Q</a:t>
            </a:r>
            <a:r>
              <a:rPr lang="en-US"/>
              <a:t> = </a:t>
            </a:r>
            <a:r>
              <a:rPr lang="en-US" i="1"/>
              <a:t>K</a:t>
            </a:r>
            <a:r>
              <a:rPr lang="en-US"/>
              <a:t>, and 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G</a:t>
            </a:r>
            <a:r>
              <a:rPr lang="en-US"/>
              <a:t> = 0.</a:t>
            </a:r>
          </a:p>
          <a:p>
            <a:pPr eaLnBrk="1" hangingPunct="1"/>
            <a:r>
              <a:rPr lang="en-US"/>
              <a:t>The equation becomes</a:t>
            </a:r>
          </a:p>
          <a:p>
            <a:pPr algn="ctr" eaLnBrk="1" hangingPunct="1">
              <a:buFontTx/>
              <a:buNone/>
            </a:pPr>
            <a:r>
              <a:rPr lang="en-US"/>
              <a:t>0 = 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G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>
                <a:sym typeface="Symbol" charset="2"/>
              </a:rPr>
              <a:t> + </a:t>
            </a:r>
            <a:r>
              <a:rPr lang="en-US" i="1">
                <a:sym typeface="Symbol" charset="2"/>
              </a:rPr>
              <a:t>RT</a:t>
            </a:r>
            <a:r>
              <a:rPr lang="en-US">
                <a:sym typeface="Symbol" charset="2"/>
              </a:rPr>
              <a:t> ln </a:t>
            </a:r>
            <a:r>
              <a:rPr lang="en-US" i="1">
                <a:sym typeface="Symbol" charset="2"/>
              </a:rPr>
              <a:t>K</a:t>
            </a:r>
            <a:endParaRPr lang="en-US">
              <a:sym typeface="Symbol" charset="2"/>
            </a:endParaRPr>
          </a:p>
          <a:p>
            <a:pPr eaLnBrk="1" hangingPunct="1"/>
            <a:r>
              <a:rPr lang="en-US"/>
              <a:t>Rearranging, this becomes</a:t>
            </a:r>
          </a:p>
          <a:p>
            <a:pPr algn="ctr" eaLnBrk="1" hangingPunct="1">
              <a:buFontTx/>
              <a:buNone/>
            </a:pP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G</a:t>
            </a:r>
            <a:r>
              <a:rPr lang="en-US">
                <a:latin typeface="Arial"/>
                <a:cs typeface="Arial"/>
                <a:sym typeface="Symbol" charset="2"/>
              </a:rPr>
              <a:t>°</a:t>
            </a:r>
            <a:r>
              <a:rPr lang="en-US">
                <a:sym typeface="Symbol" charset="2"/>
              </a:rPr>
              <a:t> = </a:t>
            </a:r>
            <a:r>
              <a:rPr lang="en-US" i="1">
                <a:sym typeface="Symbol" charset="2"/>
              </a:rPr>
              <a:t>RT</a:t>
            </a:r>
            <a:r>
              <a:rPr lang="en-US">
                <a:sym typeface="Symbol" charset="2"/>
              </a:rPr>
              <a:t> ln </a:t>
            </a:r>
            <a:r>
              <a:rPr lang="en-US" i="1">
                <a:sym typeface="Symbol" charset="2"/>
              </a:rPr>
              <a:t>K</a:t>
            </a: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/>
              <a:t>	or</a:t>
            </a:r>
          </a:p>
          <a:p>
            <a:pPr eaLnBrk="1" hangingPunct="1">
              <a:buFontTx/>
              <a:buNone/>
            </a:pPr>
            <a:r>
              <a:rPr lang="en-US"/>
              <a:t>				  </a:t>
            </a:r>
            <a:r>
              <a:rPr lang="en-US" i="1"/>
              <a:t>K</a:t>
            </a:r>
            <a:r>
              <a:rPr lang="en-US"/>
              <a:t> = e</a:t>
            </a:r>
          </a:p>
        </p:txBody>
      </p:sp>
      <p:sp>
        <p:nvSpPr>
          <p:cNvPr id="29701" name="Text Box 10"/>
          <p:cNvSpPr txBox="1">
            <a:spLocks noChangeArrowheads="1"/>
          </p:cNvSpPr>
          <p:nvPr/>
        </p:nvSpPr>
        <p:spPr bwMode="auto">
          <a:xfrm>
            <a:off x="4629150" y="5181600"/>
            <a:ext cx="12017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>
                <a:latin typeface="Symbol" charset="2"/>
                <a:sym typeface="Symbol" charset="2"/>
              </a:rPr>
              <a:t></a:t>
            </a:r>
            <a:r>
              <a:rPr lang="en-US" i="1"/>
              <a:t>G</a:t>
            </a:r>
            <a:r>
              <a:rPr lang="en-US">
                <a:sym typeface="Symbol"/>
              </a:rPr>
              <a:t></a:t>
            </a:r>
            <a:r>
              <a:rPr lang="en-US">
                <a:sym typeface="Symbol" charset="2"/>
              </a:rPr>
              <a:t>/</a:t>
            </a:r>
            <a:r>
              <a:rPr lang="en-US" i="1">
                <a:sym typeface="Symbol" charset="2"/>
              </a:rPr>
              <a:t>RT</a:t>
            </a:r>
            <a:endParaRPr 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Changes in Internal Energy</a:t>
            </a:r>
          </a:p>
        </p:txBody>
      </p:sp>
      <p:sp>
        <p:nvSpPr>
          <p:cNvPr id="31748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772400" cy="2209800"/>
          </a:xfrm>
        </p:spPr>
        <p:txBody>
          <a:bodyPr/>
          <a:lstStyle/>
          <a:p>
            <a:pPr eaLnBrk="1" hangingPunct="1"/>
            <a:r>
              <a:rPr lang="en-US" dirty="0"/>
              <a:t>If </a:t>
            </a:r>
            <a:r>
              <a:rPr lang="en-US" dirty="0">
                <a:latin typeface="Symbol" pitchFamily="-104" charset="2"/>
                <a:sym typeface="Symbol" pitchFamily="-104" charset="2"/>
              </a:rPr>
              <a:t></a:t>
            </a:r>
            <a:r>
              <a:rPr lang="en-US" i="1" dirty="0"/>
              <a:t>E</a:t>
            </a:r>
            <a:r>
              <a:rPr lang="en-US" dirty="0"/>
              <a:t> &lt; 0, </a:t>
            </a:r>
            <a:r>
              <a:rPr lang="en-US" i="1" dirty="0" err="1"/>
              <a:t>E</a:t>
            </a:r>
            <a:r>
              <a:rPr lang="en-US" baseline="-25000" dirty="0" err="1"/>
              <a:t>final</a:t>
            </a:r>
            <a:r>
              <a:rPr lang="en-US" dirty="0"/>
              <a:t> &lt; </a:t>
            </a:r>
            <a:r>
              <a:rPr lang="en-US" i="1" dirty="0" err="1"/>
              <a:t>E</a:t>
            </a:r>
            <a:r>
              <a:rPr lang="en-US" baseline="-25000" dirty="0" err="1"/>
              <a:t>initial</a:t>
            </a:r>
            <a:r>
              <a:rPr lang="en-US" sz="2800" dirty="0"/>
              <a:t> </a:t>
            </a:r>
          </a:p>
          <a:p>
            <a:pPr lvl="1" eaLnBrk="1" hangingPunct="1"/>
            <a:r>
              <a:rPr lang="en-US" dirty="0"/>
              <a:t>Therefore, the system </a:t>
            </a:r>
            <a:r>
              <a:rPr lang="en-US" i="1" dirty="0"/>
              <a:t>released</a:t>
            </a:r>
            <a:r>
              <a:rPr lang="en-US" dirty="0"/>
              <a:t> energy to the surroundings.</a:t>
            </a:r>
          </a:p>
          <a:p>
            <a:pPr lvl="1" eaLnBrk="1" hangingPunct="1"/>
            <a:r>
              <a:rPr lang="en-US" dirty="0"/>
              <a:t>This energy change is called </a:t>
            </a:r>
            <a:r>
              <a:rPr lang="en-US" b="1" dirty="0"/>
              <a:t>exergonic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5" descr="05_05_Figure.jpg"/>
          <p:cNvPicPr>
            <a:picLocks noChangeAspect="1"/>
          </p:cNvPicPr>
          <p:nvPr/>
        </p:nvPicPr>
        <p:blipFill>
          <a:blip r:embed="rId3"/>
          <a:srcRect b="3313"/>
          <a:stretch>
            <a:fillRect/>
          </a:stretch>
        </p:blipFill>
        <p:spPr>
          <a:xfrm>
            <a:off x="1752600" y="3276600"/>
            <a:ext cx="5716187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Changes in Internal Energy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17526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/>
              <a:t>When energy is exchanged between the system and the surroundings, it is exchanged as either heat (</a:t>
            </a:r>
            <a:r>
              <a:rPr lang="en-US" sz="2800" i="1"/>
              <a:t>q</a:t>
            </a:r>
            <a:r>
              <a:rPr lang="en-US" sz="2800"/>
              <a:t>) or work (</a:t>
            </a:r>
            <a:r>
              <a:rPr lang="en-US" sz="2800" i="1"/>
              <a:t>w</a:t>
            </a:r>
            <a:r>
              <a:rPr lang="en-US" sz="2800"/>
              <a:t>).</a:t>
            </a:r>
          </a:p>
          <a:p>
            <a:pPr eaLnBrk="1" hangingPunct="1"/>
            <a:r>
              <a:rPr lang="en-US" sz="2800"/>
              <a:t>That is, </a:t>
            </a:r>
            <a:r>
              <a:rPr lang="en-US" sz="280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/>
              <a:t>E</a:t>
            </a:r>
            <a:r>
              <a:rPr lang="en-US" sz="2800"/>
              <a:t> = </a:t>
            </a:r>
            <a:r>
              <a:rPr lang="en-US" sz="2800" i="1"/>
              <a:t>q</a:t>
            </a:r>
            <a:r>
              <a:rPr lang="en-US" sz="2800"/>
              <a:t> + </a:t>
            </a:r>
            <a:r>
              <a:rPr lang="en-US" sz="2800" i="1"/>
              <a:t>w.</a:t>
            </a:r>
            <a:endParaRPr lang="en-US" sz="2800"/>
          </a:p>
        </p:txBody>
      </p:sp>
      <p:pic>
        <p:nvPicPr>
          <p:cNvPr id="6" name="Picture 5" descr="05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09600" y="1905000"/>
            <a:ext cx="4042474" cy="3581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Exchange of Heat between System and Surroundings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7800"/>
            <a:ext cx="8077200" cy="1981200"/>
          </a:xfrm>
        </p:spPr>
        <p:txBody>
          <a:bodyPr/>
          <a:lstStyle/>
          <a:p>
            <a:pPr eaLnBrk="1" hangingPunct="1"/>
            <a:r>
              <a:rPr lang="en-US" sz="2800"/>
              <a:t>When heat is absorbed by the system from the surroundings, the process is </a:t>
            </a:r>
            <a:r>
              <a:rPr lang="en-US" sz="2800" b="1"/>
              <a:t>endothermic</a:t>
            </a:r>
            <a:r>
              <a:rPr lang="en-US" sz="2800"/>
              <a:t>.</a:t>
            </a:r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2514600" y="5900738"/>
            <a:ext cx="10668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2" name="Rectangle 8"/>
          <p:cNvSpPr>
            <a:spLocks noChangeArrowheads="1"/>
          </p:cNvSpPr>
          <p:nvPr/>
        </p:nvSpPr>
        <p:spPr bwMode="auto">
          <a:xfrm>
            <a:off x="4724400" y="5900738"/>
            <a:ext cx="10668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05_08_FigureA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581400" y="2514600"/>
            <a:ext cx="2107203" cy="4130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Exchange of Heat between System and Surroundings</a:t>
            </a:r>
          </a:p>
        </p:txBody>
      </p:sp>
      <p:sp>
        <p:nvSpPr>
          <p:cNvPr id="3584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7800"/>
            <a:ext cx="8077200" cy="1981200"/>
          </a:xfrm>
        </p:spPr>
        <p:txBody>
          <a:bodyPr/>
          <a:lstStyle/>
          <a:p>
            <a:pPr eaLnBrk="1" hangingPunct="1"/>
            <a:r>
              <a:rPr lang="en-US" sz="2800"/>
              <a:t>When heat is released by the system into the surroundings, the process is </a:t>
            </a:r>
            <a:r>
              <a:rPr lang="en-US" sz="2800" b="1"/>
              <a:t>exothermic</a:t>
            </a:r>
            <a:r>
              <a:rPr lang="en-US" sz="2800"/>
              <a:t>.</a:t>
            </a:r>
          </a:p>
        </p:txBody>
      </p:sp>
      <p:sp>
        <p:nvSpPr>
          <p:cNvPr id="35845" name="Rectangle 1028"/>
          <p:cNvSpPr>
            <a:spLocks noChangeArrowheads="1"/>
          </p:cNvSpPr>
          <p:nvPr/>
        </p:nvSpPr>
        <p:spPr bwMode="auto">
          <a:xfrm>
            <a:off x="2514600" y="5900738"/>
            <a:ext cx="10668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6" name="Rectangle 1029"/>
          <p:cNvSpPr>
            <a:spLocks noChangeArrowheads="1"/>
          </p:cNvSpPr>
          <p:nvPr/>
        </p:nvSpPr>
        <p:spPr bwMode="auto">
          <a:xfrm>
            <a:off x="4724400" y="5900738"/>
            <a:ext cx="10668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05_08_FigureB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408511" y="2514599"/>
            <a:ext cx="2001689" cy="41148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State Functions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19200"/>
            <a:ext cx="42672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However,</a:t>
            </a:r>
            <a:r>
              <a:rPr lang="en-US" sz="2800" i="1"/>
              <a:t> q</a:t>
            </a:r>
            <a:r>
              <a:rPr lang="en-US" sz="2800"/>
              <a:t> and </a:t>
            </a:r>
            <a:r>
              <a:rPr lang="en-US" sz="2800" i="1"/>
              <a:t>w</a:t>
            </a:r>
            <a:r>
              <a:rPr lang="en-US" sz="2800"/>
              <a:t> are </a:t>
            </a:r>
            <a:r>
              <a:rPr lang="en-US" sz="2800" i="1"/>
              <a:t>not</a:t>
            </a:r>
            <a:r>
              <a:rPr lang="en-US" sz="2800"/>
              <a:t> state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Whether the battery is shorted out or is discharged by running the fan, its </a:t>
            </a:r>
            <a:r>
              <a:rPr lang="en-US" sz="2800">
                <a:latin typeface="Symbol" pitchFamily="-104" charset="2"/>
                <a:sym typeface="Symbol" pitchFamily="-104" charset="2"/>
              </a:rPr>
              <a:t></a:t>
            </a:r>
            <a:r>
              <a:rPr lang="en-US" sz="2800" i="1"/>
              <a:t>E</a:t>
            </a:r>
            <a:r>
              <a:rPr lang="en-US" sz="2800"/>
              <a:t> is the same.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But </a:t>
            </a:r>
            <a:r>
              <a:rPr lang="en-US" sz="2400" i="1"/>
              <a:t>q</a:t>
            </a:r>
            <a:r>
              <a:rPr lang="en-US" sz="2400"/>
              <a:t> and </a:t>
            </a:r>
            <a:r>
              <a:rPr lang="en-US" sz="2400" i="1"/>
              <a:t>w</a:t>
            </a:r>
            <a:r>
              <a:rPr lang="en-US" sz="2400"/>
              <a:t> are different in the two cases.</a:t>
            </a:r>
          </a:p>
          <a:p>
            <a:pPr eaLnBrk="1" hangingPunct="1">
              <a:lnSpc>
                <a:spcPct val="90000"/>
              </a:lnSpc>
            </a:pPr>
            <a:endParaRPr lang="en-US" sz="2800" i="1">
              <a:solidFill>
                <a:schemeClr val="accent2"/>
              </a:solidFill>
            </a:endParaRPr>
          </a:p>
        </p:txBody>
      </p:sp>
      <p:pic>
        <p:nvPicPr>
          <p:cNvPr id="6" name="Picture 5" descr="05_1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85800" y="1219200"/>
            <a:ext cx="3746680" cy="47396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4780</TotalTime>
  <Words>2211</Words>
  <Application>Microsoft Office PowerPoint</Application>
  <PresentationFormat>全屏显示(4:3)</PresentationFormat>
  <Paragraphs>245</Paragraphs>
  <Slides>46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 Unicode MS</vt:lpstr>
      <vt:lpstr>MinionPro-It</vt:lpstr>
      <vt:lpstr>MinionPro-Regular</vt:lpstr>
      <vt:lpstr>ＭＳ Ｐゴシック</vt:lpstr>
      <vt:lpstr>Arial</vt:lpstr>
      <vt:lpstr>Arial</vt:lpstr>
      <vt:lpstr>Symbol</vt:lpstr>
      <vt:lpstr>tahoma</vt:lpstr>
      <vt:lpstr>Times New Roman</vt:lpstr>
      <vt:lpstr>Wingdings</vt:lpstr>
      <vt:lpstr>Blank Presentation</vt:lpstr>
      <vt:lpstr>1_Blank Presentation</vt:lpstr>
      <vt:lpstr>First Law of Thermodynamics</vt:lpstr>
      <vt:lpstr>Definitions: System and Surroundings</vt:lpstr>
      <vt:lpstr>Internal Energy</vt:lpstr>
      <vt:lpstr>Changes in Internal Energy</vt:lpstr>
      <vt:lpstr>Changes in Internal Energy</vt:lpstr>
      <vt:lpstr>Changes in Internal Energy</vt:lpstr>
      <vt:lpstr>Exchange of Heat between System and Surroundings</vt:lpstr>
      <vt:lpstr>Exchange of Heat between System and Surroundings</vt:lpstr>
      <vt:lpstr>State Functions</vt:lpstr>
      <vt:lpstr>Enthalpy</vt:lpstr>
      <vt:lpstr> Constant Pressure Calorimetry</vt:lpstr>
      <vt:lpstr>Bomb Calorimetry</vt:lpstr>
      <vt:lpstr>Enthalpies of Formation</vt:lpstr>
      <vt:lpstr>Calculation of H using Values from the Standard Enthalpy Table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First Law of Thermodynamics</vt:lpstr>
      <vt:lpstr>Enthalpy/Entropy</vt:lpstr>
      <vt:lpstr>Spontaneous Processes</vt:lpstr>
      <vt:lpstr>Experimental Factors Affect Spontaneous Processes</vt:lpstr>
      <vt:lpstr>Reversible and Irreversible Processes</vt:lpstr>
      <vt:lpstr>Entropy</vt:lpstr>
      <vt:lpstr>Second Law of Thermodynamics</vt:lpstr>
      <vt:lpstr>Entropy on the Molecular Scale</vt:lpstr>
      <vt:lpstr>Statistical Thermodynamics</vt:lpstr>
      <vt:lpstr>Boltzmann’s Use of Microstates</vt:lpstr>
      <vt:lpstr>Entropy Change</vt:lpstr>
      <vt:lpstr>Effect of Volume and Temperature Change on the System</vt:lpstr>
      <vt:lpstr>Molecular Motions</vt:lpstr>
      <vt:lpstr>Entropy on the Molecular Scale</vt:lpstr>
      <vt:lpstr>Entropy and Physical States</vt:lpstr>
      <vt:lpstr>Third Law of Thermodynamics</vt:lpstr>
      <vt:lpstr>Standard Entropies</vt:lpstr>
      <vt:lpstr>Entropy Changes</vt:lpstr>
      <vt:lpstr>Entropy Changes in Surroundings</vt:lpstr>
      <vt:lpstr>Entropy Change in the Universe</vt:lpstr>
      <vt:lpstr>Total Entropy and Spontaneity</vt:lpstr>
      <vt:lpstr>Gibbs Free Energy</vt:lpstr>
      <vt:lpstr>Standard Free Energy Changes</vt:lpstr>
      <vt:lpstr>Free Energy Changes</vt:lpstr>
      <vt:lpstr>Free Energy and Equilibrium</vt:lpstr>
      <vt:lpstr>Free Energy and Equilibrium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19 Chemical Thermodynamics</dc:title>
  <dc:creator>John Bookstaver</dc:creator>
  <cp:lastModifiedBy>Prof. Zhao Zheng (SSE)</cp:lastModifiedBy>
  <cp:revision>211</cp:revision>
  <dcterms:created xsi:type="dcterms:W3CDTF">2014-02-19T00:57:26Z</dcterms:created>
  <dcterms:modified xsi:type="dcterms:W3CDTF">2023-11-22T04:28:29Z</dcterms:modified>
</cp:coreProperties>
</file>